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58" r:id="rId3"/>
    <p:sldId id="260" r:id="rId4"/>
    <p:sldId id="266" r:id="rId5"/>
    <p:sldId id="267" r:id="rId6"/>
    <p:sldId id="268" r:id="rId7"/>
    <p:sldId id="269" r:id="rId8"/>
    <p:sldId id="259" r:id="rId9"/>
    <p:sldId id="290" r:id="rId10"/>
    <p:sldId id="270" r:id="rId11"/>
    <p:sldId id="271" r:id="rId12"/>
    <p:sldId id="272" r:id="rId13"/>
    <p:sldId id="273" r:id="rId14"/>
    <p:sldId id="274" r:id="rId15"/>
    <p:sldId id="275" r:id="rId16"/>
    <p:sldId id="276" r:id="rId17"/>
    <p:sldId id="277" r:id="rId18"/>
    <p:sldId id="278" r:id="rId19"/>
    <p:sldId id="280" r:id="rId20"/>
    <p:sldId id="281" r:id="rId21"/>
    <p:sldId id="282" r:id="rId22"/>
    <p:sldId id="283" r:id="rId23"/>
    <p:sldId id="284" r:id="rId24"/>
    <p:sldId id="285" r:id="rId25"/>
    <p:sldId id="286" r:id="rId26"/>
    <p:sldId id="287" r:id="rId27"/>
    <p:sldId id="289" r:id="rId28"/>
    <p:sldId id="288" r:id="rId29"/>
    <p:sldId id="264" r:id="rId30"/>
    <p:sldId id="26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39E18-E46D-47A4-959C-455451A24047}" type="datetimeFigureOut">
              <a:rPr lang="en-IN" smtClean="0"/>
              <a:t>17-11-2017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C0B79-D25C-4D99-80D6-73B10E01D08B}" type="slidenum">
              <a:rPr lang="en-IN" smtClean="0"/>
              <a:t>‹#›</a:t>
            </a:fld>
            <a:endParaRPr lang="en-IN"/>
          </a:p>
        </p:txBody>
      </p:sp>
    </p:spTree>
    <p:extLst>
      <p:ext uri="{BB962C8B-B14F-4D97-AF65-F5344CB8AC3E}">
        <p14:creationId xmlns:p14="http://schemas.microsoft.com/office/powerpoint/2010/main" val="2654817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88899" algn="l" rtl="0">
              <a:spcBef>
                <a:spcPts val="0"/>
              </a:spcBef>
              <a:buSzPct val="127272"/>
              <a:buFont typeface="Arial"/>
              <a:buNone/>
            </a:pPr>
            <a:endParaRPr sz="1100" b="0" i="0" u="none" strike="noStrike" cap="none"/>
          </a:p>
        </p:txBody>
      </p:sp>
    </p:spTree>
    <p:extLst>
      <p:ext uri="{BB962C8B-B14F-4D97-AF65-F5344CB8AC3E}">
        <p14:creationId xmlns:p14="http://schemas.microsoft.com/office/powerpoint/2010/main" val="155852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F8028-9299-4CCD-B5CE-4A58333FB4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41F882-2B92-4868-9478-861F76851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8514AEB-9222-4BAC-9768-87EA511D4A78}"/>
              </a:ext>
            </a:extLst>
          </p:cNvPr>
          <p:cNvSpPr>
            <a:spLocks noGrp="1"/>
          </p:cNvSpPr>
          <p:nvPr>
            <p:ph type="dt" sz="half" idx="10"/>
          </p:nvPr>
        </p:nvSpPr>
        <p:spPr/>
        <p:txBody>
          <a:bodyPr/>
          <a:lstStyle/>
          <a:p>
            <a:fld id="{B42BC7FC-9C2E-4F98-8391-3FF789AAF01A}" type="datetimeFigureOut">
              <a:rPr lang="en-IN" smtClean="0"/>
              <a:t>17-11-2017</a:t>
            </a:fld>
            <a:endParaRPr lang="en-IN"/>
          </a:p>
        </p:txBody>
      </p:sp>
      <p:sp>
        <p:nvSpPr>
          <p:cNvPr id="5" name="Footer Placeholder 4">
            <a:extLst>
              <a:ext uri="{FF2B5EF4-FFF2-40B4-BE49-F238E27FC236}">
                <a16:creationId xmlns:a16="http://schemas.microsoft.com/office/drawing/2014/main" id="{576CB993-EC40-4BEE-B544-848D4712C8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3D7A5B-9471-4DEF-BF4D-AACB289A30C4}"/>
              </a:ext>
            </a:extLst>
          </p:cNvPr>
          <p:cNvSpPr>
            <a:spLocks noGrp="1"/>
          </p:cNvSpPr>
          <p:nvPr>
            <p:ph type="sldNum" sz="quarter" idx="12"/>
          </p:nvPr>
        </p:nvSpPr>
        <p:spPr/>
        <p:txBody>
          <a:bodyPr/>
          <a:lstStyle/>
          <a:p>
            <a:fld id="{5A163D57-0283-4B3B-944C-DC3EA69155AF}" type="slidenum">
              <a:rPr lang="en-IN" smtClean="0"/>
              <a:t>‹#›</a:t>
            </a:fld>
            <a:endParaRPr lang="en-IN"/>
          </a:p>
        </p:txBody>
      </p:sp>
    </p:spTree>
    <p:extLst>
      <p:ext uri="{BB962C8B-B14F-4D97-AF65-F5344CB8AC3E}">
        <p14:creationId xmlns:p14="http://schemas.microsoft.com/office/powerpoint/2010/main" val="3142759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DB0F-B5EE-4462-8119-66AB79A590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9A0525-E64E-4AE6-AF03-B9218F5BF6F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6751EF-7FB4-4129-8996-8F7663537DB1}"/>
              </a:ext>
            </a:extLst>
          </p:cNvPr>
          <p:cNvSpPr>
            <a:spLocks noGrp="1"/>
          </p:cNvSpPr>
          <p:nvPr>
            <p:ph type="dt" sz="half" idx="10"/>
          </p:nvPr>
        </p:nvSpPr>
        <p:spPr/>
        <p:txBody>
          <a:bodyPr/>
          <a:lstStyle/>
          <a:p>
            <a:fld id="{B42BC7FC-9C2E-4F98-8391-3FF789AAF01A}" type="datetimeFigureOut">
              <a:rPr lang="en-IN" smtClean="0"/>
              <a:t>17-11-2017</a:t>
            </a:fld>
            <a:endParaRPr lang="en-IN"/>
          </a:p>
        </p:txBody>
      </p:sp>
      <p:sp>
        <p:nvSpPr>
          <p:cNvPr id="5" name="Footer Placeholder 4">
            <a:extLst>
              <a:ext uri="{FF2B5EF4-FFF2-40B4-BE49-F238E27FC236}">
                <a16:creationId xmlns:a16="http://schemas.microsoft.com/office/drawing/2014/main" id="{43353C84-208C-4399-97DD-C42D6E934A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9A56BC-7513-4561-BF21-CE202233FE09}"/>
              </a:ext>
            </a:extLst>
          </p:cNvPr>
          <p:cNvSpPr>
            <a:spLocks noGrp="1"/>
          </p:cNvSpPr>
          <p:nvPr>
            <p:ph type="sldNum" sz="quarter" idx="12"/>
          </p:nvPr>
        </p:nvSpPr>
        <p:spPr/>
        <p:txBody>
          <a:bodyPr/>
          <a:lstStyle/>
          <a:p>
            <a:fld id="{5A163D57-0283-4B3B-944C-DC3EA69155AF}" type="slidenum">
              <a:rPr lang="en-IN" smtClean="0"/>
              <a:t>‹#›</a:t>
            </a:fld>
            <a:endParaRPr lang="en-IN"/>
          </a:p>
        </p:txBody>
      </p:sp>
    </p:spTree>
    <p:extLst>
      <p:ext uri="{BB962C8B-B14F-4D97-AF65-F5344CB8AC3E}">
        <p14:creationId xmlns:p14="http://schemas.microsoft.com/office/powerpoint/2010/main" val="3655387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F7E639-9CEB-4EC6-89EB-9E71F73F3B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344BC0B-41B1-4B54-B4E1-697FFFE6693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AF4607-0008-46C6-8D37-D12DEC38BADB}"/>
              </a:ext>
            </a:extLst>
          </p:cNvPr>
          <p:cNvSpPr>
            <a:spLocks noGrp="1"/>
          </p:cNvSpPr>
          <p:nvPr>
            <p:ph type="dt" sz="half" idx="10"/>
          </p:nvPr>
        </p:nvSpPr>
        <p:spPr/>
        <p:txBody>
          <a:bodyPr/>
          <a:lstStyle/>
          <a:p>
            <a:fld id="{B42BC7FC-9C2E-4F98-8391-3FF789AAF01A}" type="datetimeFigureOut">
              <a:rPr lang="en-IN" smtClean="0"/>
              <a:t>17-11-2017</a:t>
            </a:fld>
            <a:endParaRPr lang="en-IN"/>
          </a:p>
        </p:txBody>
      </p:sp>
      <p:sp>
        <p:nvSpPr>
          <p:cNvPr id="5" name="Footer Placeholder 4">
            <a:extLst>
              <a:ext uri="{FF2B5EF4-FFF2-40B4-BE49-F238E27FC236}">
                <a16:creationId xmlns:a16="http://schemas.microsoft.com/office/drawing/2014/main" id="{BF709559-6D41-402C-9620-33B347F8A6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9316DB-C3A1-434C-B43E-14CE5203AE74}"/>
              </a:ext>
            </a:extLst>
          </p:cNvPr>
          <p:cNvSpPr>
            <a:spLocks noGrp="1"/>
          </p:cNvSpPr>
          <p:nvPr>
            <p:ph type="sldNum" sz="quarter" idx="12"/>
          </p:nvPr>
        </p:nvSpPr>
        <p:spPr/>
        <p:txBody>
          <a:bodyPr/>
          <a:lstStyle/>
          <a:p>
            <a:fld id="{5A163D57-0283-4B3B-944C-DC3EA69155AF}" type="slidenum">
              <a:rPr lang="en-IN" smtClean="0"/>
              <a:t>‹#›</a:t>
            </a:fld>
            <a:endParaRPr lang="en-IN"/>
          </a:p>
        </p:txBody>
      </p:sp>
    </p:spTree>
    <p:extLst>
      <p:ext uri="{BB962C8B-B14F-4D97-AF65-F5344CB8AC3E}">
        <p14:creationId xmlns:p14="http://schemas.microsoft.com/office/powerpoint/2010/main" val="1290609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013E-89EB-4261-9FEF-6F1AE63008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15E267-2E62-436C-B596-FA981B7683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FB7839-33C0-4864-AAC1-73C832DA834A}"/>
              </a:ext>
            </a:extLst>
          </p:cNvPr>
          <p:cNvSpPr>
            <a:spLocks noGrp="1"/>
          </p:cNvSpPr>
          <p:nvPr>
            <p:ph type="dt" sz="half" idx="10"/>
          </p:nvPr>
        </p:nvSpPr>
        <p:spPr/>
        <p:txBody>
          <a:bodyPr/>
          <a:lstStyle/>
          <a:p>
            <a:fld id="{B42BC7FC-9C2E-4F98-8391-3FF789AAF01A}" type="datetimeFigureOut">
              <a:rPr lang="en-IN" smtClean="0"/>
              <a:t>17-11-2017</a:t>
            </a:fld>
            <a:endParaRPr lang="en-IN"/>
          </a:p>
        </p:txBody>
      </p:sp>
      <p:sp>
        <p:nvSpPr>
          <p:cNvPr id="5" name="Footer Placeholder 4">
            <a:extLst>
              <a:ext uri="{FF2B5EF4-FFF2-40B4-BE49-F238E27FC236}">
                <a16:creationId xmlns:a16="http://schemas.microsoft.com/office/drawing/2014/main" id="{57A63179-E051-418C-8C85-3DB559C22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861927-84CF-4456-BBAB-E6583F7CB558}"/>
              </a:ext>
            </a:extLst>
          </p:cNvPr>
          <p:cNvSpPr>
            <a:spLocks noGrp="1"/>
          </p:cNvSpPr>
          <p:nvPr>
            <p:ph type="sldNum" sz="quarter" idx="12"/>
          </p:nvPr>
        </p:nvSpPr>
        <p:spPr/>
        <p:txBody>
          <a:bodyPr/>
          <a:lstStyle/>
          <a:p>
            <a:fld id="{5A163D57-0283-4B3B-944C-DC3EA69155AF}" type="slidenum">
              <a:rPr lang="en-IN" smtClean="0"/>
              <a:t>‹#›</a:t>
            </a:fld>
            <a:endParaRPr lang="en-IN"/>
          </a:p>
        </p:txBody>
      </p:sp>
    </p:spTree>
    <p:extLst>
      <p:ext uri="{BB962C8B-B14F-4D97-AF65-F5344CB8AC3E}">
        <p14:creationId xmlns:p14="http://schemas.microsoft.com/office/powerpoint/2010/main" val="846549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99EF8-2CDF-4D07-A248-3EEC07016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FE8030-9697-47FB-92BD-23A74B934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85CF9C-9280-4841-B07F-2E8E7BEA76D5}"/>
              </a:ext>
            </a:extLst>
          </p:cNvPr>
          <p:cNvSpPr>
            <a:spLocks noGrp="1"/>
          </p:cNvSpPr>
          <p:nvPr>
            <p:ph type="dt" sz="half" idx="10"/>
          </p:nvPr>
        </p:nvSpPr>
        <p:spPr/>
        <p:txBody>
          <a:bodyPr/>
          <a:lstStyle/>
          <a:p>
            <a:fld id="{B42BC7FC-9C2E-4F98-8391-3FF789AAF01A}" type="datetimeFigureOut">
              <a:rPr lang="en-IN" smtClean="0"/>
              <a:t>17-11-2017</a:t>
            </a:fld>
            <a:endParaRPr lang="en-IN"/>
          </a:p>
        </p:txBody>
      </p:sp>
      <p:sp>
        <p:nvSpPr>
          <p:cNvPr id="5" name="Footer Placeholder 4">
            <a:extLst>
              <a:ext uri="{FF2B5EF4-FFF2-40B4-BE49-F238E27FC236}">
                <a16:creationId xmlns:a16="http://schemas.microsoft.com/office/drawing/2014/main" id="{7B09DEE4-90F3-4974-A9AD-180F56739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B378DC-1629-4430-B7F7-75CAD943CD05}"/>
              </a:ext>
            </a:extLst>
          </p:cNvPr>
          <p:cNvSpPr>
            <a:spLocks noGrp="1"/>
          </p:cNvSpPr>
          <p:nvPr>
            <p:ph type="sldNum" sz="quarter" idx="12"/>
          </p:nvPr>
        </p:nvSpPr>
        <p:spPr/>
        <p:txBody>
          <a:bodyPr/>
          <a:lstStyle/>
          <a:p>
            <a:fld id="{5A163D57-0283-4B3B-944C-DC3EA69155AF}" type="slidenum">
              <a:rPr lang="en-IN" smtClean="0"/>
              <a:t>‹#›</a:t>
            </a:fld>
            <a:endParaRPr lang="en-IN"/>
          </a:p>
        </p:txBody>
      </p:sp>
    </p:spTree>
    <p:extLst>
      <p:ext uri="{BB962C8B-B14F-4D97-AF65-F5344CB8AC3E}">
        <p14:creationId xmlns:p14="http://schemas.microsoft.com/office/powerpoint/2010/main" val="2604855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ADA0A-6DC4-475D-AC67-3B0653A9D1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249520-E419-4221-9904-3D2DA093A15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A75D84F-D676-45DE-A884-A5E14B2027B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2854E75-7C00-4C99-A791-22C055DF647A}"/>
              </a:ext>
            </a:extLst>
          </p:cNvPr>
          <p:cNvSpPr>
            <a:spLocks noGrp="1"/>
          </p:cNvSpPr>
          <p:nvPr>
            <p:ph type="dt" sz="half" idx="10"/>
          </p:nvPr>
        </p:nvSpPr>
        <p:spPr/>
        <p:txBody>
          <a:bodyPr/>
          <a:lstStyle/>
          <a:p>
            <a:fld id="{B42BC7FC-9C2E-4F98-8391-3FF789AAF01A}" type="datetimeFigureOut">
              <a:rPr lang="en-IN" smtClean="0"/>
              <a:t>17-11-2017</a:t>
            </a:fld>
            <a:endParaRPr lang="en-IN"/>
          </a:p>
        </p:txBody>
      </p:sp>
      <p:sp>
        <p:nvSpPr>
          <p:cNvPr id="6" name="Footer Placeholder 5">
            <a:extLst>
              <a:ext uri="{FF2B5EF4-FFF2-40B4-BE49-F238E27FC236}">
                <a16:creationId xmlns:a16="http://schemas.microsoft.com/office/drawing/2014/main" id="{4D51FC26-0D92-40E5-8636-413254636B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7B80E5-5D91-4716-95BD-3CDE397F1BFF}"/>
              </a:ext>
            </a:extLst>
          </p:cNvPr>
          <p:cNvSpPr>
            <a:spLocks noGrp="1"/>
          </p:cNvSpPr>
          <p:nvPr>
            <p:ph type="sldNum" sz="quarter" idx="12"/>
          </p:nvPr>
        </p:nvSpPr>
        <p:spPr/>
        <p:txBody>
          <a:bodyPr/>
          <a:lstStyle/>
          <a:p>
            <a:fld id="{5A163D57-0283-4B3B-944C-DC3EA69155AF}" type="slidenum">
              <a:rPr lang="en-IN" smtClean="0"/>
              <a:t>‹#›</a:t>
            </a:fld>
            <a:endParaRPr lang="en-IN"/>
          </a:p>
        </p:txBody>
      </p:sp>
    </p:spTree>
    <p:extLst>
      <p:ext uri="{BB962C8B-B14F-4D97-AF65-F5344CB8AC3E}">
        <p14:creationId xmlns:p14="http://schemas.microsoft.com/office/powerpoint/2010/main" val="12842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8E557-0157-4AC6-B852-96FA2F2C042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27C9BB-4926-4951-9B03-CFCDC932F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51FBEC5-02FB-4AE1-A7BF-390608257E7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72C25E-F4F2-449D-B9EA-5F311CC62D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3B4136-FAE4-4213-B51A-5592BDCBE33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52AC6BB-FDEE-4451-95BC-1A1CFD3AFC24}"/>
              </a:ext>
            </a:extLst>
          </p:cNvPr>
          <p:cNvSpPr>
            <a:spLocks noGrp="1"/>
          </p:cNvSpPr>
          <p:nvPr>
            <p:ph type="dt" sz="half" idx="10"/>
          </p:nvPr>
        </p:nvSpPr>
        <p:spPr/>
        <p:txBody>
          <a:bodyPr/>
          <a:lstStyle/>
          <a:p>
            <a:fld id="{B42BC7FC-9C2E-4F98-8391-3FF789AAF01A}" type="datetimeFigureOut">
              <a:rPr lang="en-IN" smtClean="0"/>
              <a:t>17-11-2017</a:t>
            </a:fld>
            <a:endParaRPr lang="en-IN"/>
          </a:p>
        </p:txBody>
      </p:sp>
      <p:sp>
        <p:nvSpPr>
          <p:cNvPr id="8" name="Footer Placeholder 7">
            <a:extLst>
              <a:ext uri="{FF2B5EF4-FFF2-40B4-BE49-F238E27FC236}">
                <a16:creationId xmlns:a16="http://schemas.microsoft.com/office/drawing/2014/main" id="{F3BD6C45-BE42-4677-AD29-8EACEF27A92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1B16341-7F26-44E8-B6D4-DCD709452858}"/>
              </a:ext>
            </a:extLst>
          </p:cNvPr>
          <p:cNvSpPr>
            <a:spLocks noGrp="1"/>
          </p:cNvSpPr>
          <p:nvPr>
            <p:ph type="sldNum" sz="quarter" idx="12"/>
          </p:nvPr>
        </p:nvSpPr>
        <p:spPr/>
        <p:txBody>
          <a:bodyPr/>
          <a:lstStyle/>
          <a:p>
            <a:fld id="{5A163D57-0283-4B3B-944C-DC3EA69155AF}" type="slidenum">
              <a:rPr lang="en-IN" smtClean="0"/>
              <a:t>‹#›</a:t>
            </a:fld>
            <a:endParaRPr lang="en-IN"/>
          </a:p>
        </p:txBody>
      </p:sp>
    </p:spTree>
    <p:extLst>
      <p:ext uri="{BB962C8B-B14F-4D97-AF65-F5344CB8AC3E}">
        <p14:creationId xmlns:p14="http://schemas.microsoft.com/office/powerpoint/2010/main" val="701678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5D3B9-6870-4618-9ED4-6476F2CF43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DACA8A9-8229-4E4E-9D66-620E251A8264}"/>
              </a:ext>
            </a:extLst>
          </p:cNvPr>
          <p:cNvSpPr>
            <a:spLocks noGrp="1"/>
          </p:cNvSpPr>
          <p:nvPr>
            <p:ph type="dt" sz="half" idx="10"/>
          </p:nvPr>
        </p:nvSpPr>
        <p:spPr/>
        <p:txBody>
          <a:bodyPr/>
          <a:lstStyle/>
          <a:p>
            <a:fld id="{B42BC7FC-9C2E-4F98-8391-3FF789AAF01A}" type="datetimeFigureOut">
              <a:rPr lang="en-IN" smtClean="0"/>
              <a:t>17-11-2017</a:t>
            </a:fld>
            <a:endParaRPr lang="en-IN"/>
          </a:p>
        </p:txBody>
      </p:sp>
      <p:sp>
        <p:nvSpPr>
          <p:cNvPr id="4" name="Footer Placeholder 3">
            <a:extLst>
              <a:ext uri="{FF2B5EF4-FFF2-40B4-BE49-F238E27FC236}">
                <a16:creationId xmlns:a16="http://schemas.microsoft.com/office/drawing/2014/main" id="{01A282D4-BA8C-4159-A1BD-52E4E1488D4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762861-F37E-4666-92D0-117AF7AA0698}"/>
              </a:ext>
            </a:extLst>
          </p:cNvPr>
          <p:cNvSpPr>
            <a:spLocks noGrp="1"/>
          </p:cNvSpPr>
          <p:nvPr>
            <p:ph type="sldNum" sz="quarter" idx="12"/>
          </p:nvPr>
        </p:nvSpPr>
        <p:spPr/>
        <p:txBody>
          <a:bodyPr/>
          <a:lstStyle/>
          <a:p>
            <a:fld id="{5A163D57-0283-4B3B-944C-DC3EA69155AF}" type="slidenum">
              <a:rPr lang="en-IN" smtClean="0"/>
              <a:t>‹#›</a:t>
            </a:fld>
            <a:endParaRPr lang="en-IN"/>
          </a:p>
        </p:txBody>
      </p:sp>
    </p:spTree>
    <p:extLst>
      <p:ext uri="{BB962C8B-B14F-4D97-AF65-F5344CB8AC3E}">
        <p14:creationId xmlns:p14="http://schemas.microsoft.com/office/powerpoint/2010/main" val="808188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75EF90-1E8B-4A8E-A2E0-EADD6DB7FE90}"/>
              </a:ext>
            </a:extLst>
          </p:cNvPr>
          <p:cNvSpPr>
            <a:spLocks noGrp="1"/>
          </p:cNvSpPr>
          <p:nvPr>
            <p:ph type="dt" sz="half" idx="10"/>
          </p:nvPr>
        </p:nvSpPr>
        <p:spPr/>
        <p:txBody>
          <a:bodyPr/>
          <a:lstStyle/>
          <a:p>
            <a:fld id="{B42BC7FC-9C2E-4F98-8391-3FF789AAF01A}" type="datetimeFigureOut">
              <a:rPr lang="en-IN" smtClean="0"/>
              <a:t>17-11-2017</a:t>
            </a:fld>
            <a:endParaRPr lang="en-IN"/>
          </a:p>
        </p:txBody>
      </p:sp>
      <p:sp>
        <p:nvSpPr>
          <p:cNvPr id="3" name="Footer Placeholder 2">
            <a:extLst>
              <a:ext uri="{FF2B5EF4-FFF2-40B4-BE49-F238E27FC236}">
                <a16:creationId xmlns:a16="http://schemas.microsoft.com/office/drawing/2014/main" id="{CD46FE42-2372-406E-B47E-4DD45CBC69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61C4915-B268-435C-B9D4-85E91ACD402D}"/>
              </a:ext>
            </a:extLst>
          </p:cNvPr>
          <p:cNvSpPr>
            <a:spLocks noGrp="1"/>
          </p:cNvSpPr>
          <p:nvPr>
            <p:ph type="sldNum" sz="quarter" idx="12"/>
          </p:nvPr>
        </p:nvSpPr>
        <p:spPr/>
        <p:txBody>
          <a:bodyPr/>
          <a:lstStyle/>
          <a:p>
            <a:fld id="{5A163D57-0283-4B3B-944C-DC3EA69155AF}" type="slidenum">
              <a:rPr lang="en-IN" smtClean="0"/>
              <a:t>‹#›</a:t>
            </a:fld>
            <a:endParaRPr lang="en-IN"/>
          </a:p>
        </p:txBody>
      </p:sp>
    </p:spTree>
    <p:extLst>
      <p:ext uri="{BB962C8B-B14F-4D97-AF65-F5344CB8AC3E}">
        <p14:creationId xmlns:p14="http://schemas.microsoft.com/office/powerpoint/2010/main" val="3907467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F5A96-B606-423C-ACE6-761F068151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6379B1-3634-4DE6-8D77-83F852483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A226A9B-08AC-4987-968F-2108ED264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6C92C6C-AE37-4B18-BB70-EC51C50E51E8}"/>
              </a:ext>
            </a:extLst>
          </p:cNvPr>
          <p:cNvSpPr>
            <a:spLocks noGrp="1"/>
          </p:cNvSpPr>
          <p:nvPr>
            <p:ph type="dt" sz="half" idx="10"/>
          </p:nvPr>
        </p:nvSpPr>
        <p:spPr/>
        <p:txBody>
          <a:bodyPr/>
          <a:lstStyle/>
          <a:p>
            <a:fld id="{B42BC7FC-9C2E-4F98-8391-3FF789AAF01A}" type="datetimeFigureOut">
              <a:rPr lang="en-IN" smtClean="0"/>
              <a:t>17-11-2017</a:t>
            </a:fld>
            <a:endParaRPr lang="en-IN"/>
          </a:p>
        </p:txBody>
      </p:sp>
      <p:sp>
        <p:nvSpPr>
          <p:cNvPr id="6" name="Footer Placeholder 5">
            <a:extLst>
              <a:ext uri="{FF2B5EF4-FFF2-40B4-BE49-F238E27FC236}">
                <a16:creationId xmlns:a16="http://schemas.microsoft.com/office/drawing/2014/main" id="{E4E1CE5A-1C04-4FB9-A7EC-8304ADBF86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E958A8-EA15-455C-9A6F-9E8F04BBA948}"/>
              </a:ext>
            </a:extLst>
          </p:cNvPr>
          <p:cNvSpPr>
            <a:spLocks noGrp="1"/>
          </p:cNvSpPr>
          <p:nvPr>
            <p:ph type="sldNum" sz="quarter" idx="12"/>
          </p:nvPr>
        </p:nvSpPr>
        <p:spPr/>
        <p:txBody>
          <a:bodyPr/>
          <a:lstStyle/>
          <a:p>
            <a:fld id="{5A163D57-0283-4B3B-944C-DC3EA69155AF}" type="slidenum">
              <a:rPr lang="en-IN" smtClean="0"/>
              <a:t>‹#›</a:t>
            </a:fld>
            <a:endParaRPr lang="en-IN"/>
          </a:p>
        </p:txBody>
      </p:sp>
    </p:spTree>
    <p:extLst>
      <p:ext uri="{BB962C8B-B14F-4D97-AF65-F5344CB8AC3E}">
        <p14:creationId xmlns:p14="http://schemas.microsoft.com/office/powerpoint/2010/main" val="598739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D8EE-49BF-4224-B7DF-F11D1084C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FBB7CAC-4242-42AC-8D36-276383DDD0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F793248-DC2E-4C2C-A777-F3C8028D9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0A2E0-A043-4438-A686-5C7460E08D35}"/>
              </a:ext>
            </a:extLst>
          </p:cNvPr>
          <p:cNvSpPr>
            <a:spLocks noGrp="1"/>
          </p:cNvSpPr>
          <p:nvPr>
            <p:ph type="dt" sz="half" idx="10"/>
          </p:nvPr>
        </p:nvSpPr>
        <p:spPr/>
        <p:txBody>
          <a:bodyPr/>
          <a:lstStyle/>
          <a:p>
            <a:fld id="{B42BC7FC-9C2E-4F98-8391-3FF789AAF01A}" type="datetimeFigureOut">
              <a:rPr lang="en-IN" smtClean="0"/>
              <a:t>17-11-2017</a:t>
            </a:fld>
            <a:endParaRPr lang="en-IN"/>
          </a:p>
        </p:txBody>
      </p:sp>
      <p:sp>
        <p:nvSpPr>
          <p:cNvPr id="6" name="Footer Placeholder 5">
            <a:extLst>
              <a:ext uri="{FF2B5EF4-FFF2-40B4-BE49-F238E27FC236}">
                <a16:creationId xmlns:a16="http://schemas.microsoft.com/office/drawing/2014/main" id="{025DEE5B-F2FD-45F0-8A44-5A0F4D486E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D79958-E7E7-4A1E-B01B-0155506E8D0D}"/>
              </a:ext>
            </a:extLst>
          </p:cNvPr>
          <p:cNvSpPr>
            <a:spLocks noGrp="1"/>
          </p:cNvSpPr>
          <p:nvPr>
            <p:ph type="sldNum" sz="quarter" idx="12"/>
          </p:nvPr>
        </p:nvSpPr>
        <p:spPr/>
        <p:txBody>
          <a:bodyPr/>
          <a:lstStyle/>
          <a:p>
            <a:fld id="{5A163D57-0283-4B3B-944C-DC3EA69155AF}" type="slidenum">
              <a:rPr lang="en-IN" smtClean="0"/>
              <a:t>‹#›</a:t>
            </a:fld>
            <a:endParaRPr lang="en-IN"/>
          </a:p>
        </p:txBody>
      </p:sp>
    </p:spTree>
    <p:extLst>
      <p:ext uri="{BB962C8B-B14F-4D97-AF65-F5344CB8AC3E}">
        <p14:creationId xmlns:p14="http://schemas.microsoft.com/office/powerpoint/2010/main" val="3665590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800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45D8C9-341F-4DEC-B552-6572872517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AA16CA-32C2-4C44-990F-D4E413BE68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F61272-1250-489A-BCA7-EA402F8F1A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2BC7FC-9C2E-4F98-8391-3FF789AAF01A}" type="datetimeFigureOut">
              <a:rPr lang="en-IN" smtClean="0"/>
              <a:t>17-11-2017</a:t>
            </a:fld>
            <a:endParaRPr lang="en-IN"/>
          </a:p>
        </p:txBody>
      </p:sp>
      <p:sp>
        <p:nvSpPr>
          <p:cNvPr id="5" name="Footer Placeholder 4">
            <a:extLst>
              <a:ext uri="{FF2B5EF4-FFF2-40B4-BE49-F238E27FC236}">
                <a16:creationId xmlns:a16="http://schemas.microsoft.com/office/drawing/2014/main" id="{40ED8504-399C-4D3E-AE26-27C7D353BB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71C0A64-104D-408E-823E-2CBDF970FC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163D57-0283-4B3B-944C-DC3EA69155AF}" type="slidenum">
              <a:rPr lang="en-IN" smtClean="0"/>
              <a:t>‹#›</a:t>
            </a:fld>
            <a:endParaRPr lang="en-IN"/>
          </a:p>
        </p:txBody>
      </p:sp>
    </p:spTree>
    <p:extLst>
      <p:ext uri="{BB962C8B-B14F-4D97-AF65-F5344CB8AC3E}">
        <p14:creationId xmlns:p14="http://schemas.microsoft.com/office/powerpoint/2010/main" val="630876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www.flickr.com/photos/free-stock/4791222463/" TargetMode="External"/><Relationship Id="rId3" Type="http://schemas.openxmlformats.org/officeDocument/2006/relationships/audio" Target="../media/media2.m4a"/><Relationship Id="rId7" Type="http://schemas.openxmlformats.org/officeDocument/2006/relationships/image" Target="../media/image5.jp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4.gif"/><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circuitvalley.com/2013/09/nec-protocol-ir-infrared-remote-control.html" TargetMode="External"/><Relationship Id="rId7" Type="http://schemas.openxmlformats.org/officeDocument/2006/relationships/hyperlink" Target="http://clearwater.com.au/code/rc5" TargetMode="External"/><Relationship Id="rId2" Type="http://schemas.openxmlformats.org/officeDocument/2006/relationships/hyperlink" Target="https://exploreembedded.com/wiki/NEC_IR_Remote_Control_Interface_with_8051" TargetMode="External"/><Relationship Id="rId1" Type="http://schemas.openxmlformats.org/officeDocument/2006/relationships/slideLayout" Target="../slideLayouts/slideLayout2.xml"/><Relationship Id="rId6" Type="http://schemas.openxmlformats.org/officeDocument/2006/relationships/hyperlink" Target="http://ustr.sancaleve.com/infrared/infrared1.shtml" TargetMode="External"/><Relationship Id="rId5" Type="http://schemas.openxmlformats.org/officeDocument/2006/relationships/hyperlink" Target="https://www.slideshare.net/DeepakFloria/divide-by-n-clock" TargetMode="External"/><Relationship Id="rId4" Type="http://schemas.openxmlformats.org/officeDocument/2006/relationships/hyperlink" Target="https://wiki.eprolabs.com/index.php?title=Bluetooth_Module_HC-05"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5" name="Shape 75" descr="IIT_Gandhinagar_Logo.svg.png"/>
          <p:cNvPicPr preferRelativeResize="0"/>
          <p:nvPr/>
        </p:nvPicPr>
        <p:blipFill>
          <a:blip r:embed="rId6">
            <a:alphaModFix/>
          </a:blip>
          <a:stretch>
            <a:fillRect/>
          </a:stretch>
        </p:blipFill>
        <p:spPr>
          <a:xfrm>
            <a:off x="5441411" y="218675"/>
            <a:ext cx="1309175" cy="1270271"/>
          </a:xfrm>
          <a:prstGeom prst="rect">
            <a:avLst/>
          </a:prstGeom>
          <a:noFill/>
          <a:ln>
            <a:noFill/>
          </a:ln>
        </p:spPr>
      </p:pic>
      <p:sp>
        <p:nvSpPr>
          <p:cNvPr id="11" name="Rectangle 10">
            <a:extLst>
              <a:ext uri="{FF2B5EF4-FFF2-40B4-BE49-F238E27FC236}">
                <a16:creationId xmlns:a16="http://schemas.microsoft.com/office/drawing/2014/main" id="{40526950-B49A-46AA-AF85-E467BB061D6B}"/>
              </a:ext>
            </a:extLst>
          </p:cNvPr>
          <p:cNvSpPr/>
          <p:nvPr/>
        </p:nvSpPr>
        <p:spPr>
          <a:xfrm>
            <a:off x="2542785" y="1553897"/>
            <a:ext cx="7106434" cy="923330"/>
          </a:xfrm>
          <a:prstGeom prst="rect">
            <a:avLst/>
          </a:prstGeom>
          <a:noFill/>
        </p:spPr>
        <p:txBody>
          <a:bodyPr wrap="none" lIns="91440" tIns="45720" rIns="91440" bIns="45720">
            <a:spAutoFit/>
          </a:bodyPr>
          <a:lstStyle/>
          <a:p>
            <a:pPr algn="ctr"/>
            <a:r>
              <a:rPr lang="en-US" sz="5400" b="0" cap="none" spc="0" dirty="0">
                <a:ln w="0"/>
                <a:solidFill>
                  <a:schemeClr val="accent5">
                    <a:lumMod val="75000"/>
                  </a:schemeClr>
                </a:solidFill>
                <a:effectLst>
                  <a:glow rad="139700">
                    <a:schemeClr val="accent3">
                      <a:satMod val="175000"/>
                      <a:alpha val="40000"/>
                    </a:schemeClr>
                  </a:glow>
                  <a:reflection blurRad="6350" stA="50000" endA="300" endPos="50000" dist="29997" dir="5400000" sy="-100000" algn="bl" rotWithShape="0"/>
                </a:effectLst>
              </a:rPr>
              <a:t>IIT Gandhinagar 2017-18</a:t>
            </a:r>
          </a:p>
        </p:txBody>
      </p:sp>
      <p:sp>
        <p:nvSpPr>
          <p:cNvPr id="19" name="TextBox 18">
            <a:extLst>
              <a:ext uri="{FF2B5EF4-FFF2-40B4-BE49-F238E27FC236}">
                <a16:creationId xmlns:a16="http://schemas.microsoft.com/office/drawing/2014/main" id="{42AD1E94-B382-4431-B2AF-40DC029BDC60}"/>
              </a:ext>
            </a:extLst>
          </p:cNvPr>
          <p:cNvSpPr txBox="1"/>
          <p:nvPr/>
        </p:nvSpPr>
        <p:spPr>
          <a:xfrm>
            <a:off x="397564" y="5304103"/>
            <a:ext cx="3588510" cy="923330"/>
          </a:xfrm>
          <a:prstGeom prst="rect">
            <a:avLst/>
          </a:prstGeom>
          <a:noFill/>
        </p:spPr>
        <p:txBody>
          <a:bodyPr wrap="square" rtlCol="0">
            <a:spAutoFit/>
          </a:bodyPr>
          <a:lstStyle/>
          <a:p>
            <a:pPr indent="-93130">
              <a:buClr>
                <a:schemeClr val="dk2"/>
              </a:buClr>
              <a:buSzPct val="91666"/>
            </a:pPr>
            <a:r>
              <a:rPr lang="en" dirty="0">
                <a:solidFill>
                  <a:srgbClr val="00B050"/>
                </a:solidFill>
                <a:latin typeface="Lato"/>
                <a:ea typeface="Lato"/>
                <a:cs typeface="Lato"/>
                <a:sym typeface="Lato"/>
              </a:rPr>
              <a:t>By </a:t>
            </a:r>
            <a:r>
              <a:rPr lang="en-IN" dirty="0" err="1">
                <a:solidFill>
                  <a:srgbClr val="00B050"/>
                </a:solidFill>
                <a:latin typeface="Lato"/>
                <a:ea typeface="Lato"/>
                <a:cs typeface="Lato"/>
                <a:sym typeface="Lato"/>
              </a:rPr>
              <a:t>Prof.</a:t>
            </a:r>
            <a:r>
              <a:rPr lang="en-IN" dirty="0">
                <a:solidFill>
                  <a:srgbClr val="00B050"/>
                </a:solidFill>
                <a:latin typeface="Lato"/>
                <a:ea typeface="Lato"/>
                <a:cs typeface="Lato"/>
                <a:sym typeface="Lato"/>
              </a:rPr>
              <a:t> </a:t>
            </a:r>
            <a:r>
              <a:rPr lang="en-IN" dirty="0" err="1">
                <a:solidFill>
                  <a:srgbClr val="00B050"/>
                </a:solidFill>
                <a:latin typeface="Lato"/>
                <a:ea typeface="Lato"/>
                <a:cs typeface="Lato"/>
                <a:sym typeface="Lato"/>
              </a:rPr>
              <a:t>Joycee</a:t>
            </a:r>
            <a:r>
              <a:rPr lang="en-IN" dirty="0">
                <a:solidFill>
                  <a:srgbClr val="00B050"/>
                </a:solidFill>
                <a:latin typeface="Lato"/>
                <a:ea typeface="Lato"/>
                <a:cs typeface="Lato"/>
                <a:sym typeface="Lato"/>
              </a:rPr>
              <a:t> </a:t>
            </a:r>
            <a:r>
              <a:rPr lang="en-IN" dirty="0" err="1">
                <a:solidFill>
                  <a:srgbClr val="00B050"/>
                </a:solidFill>
                <a:latin typeface="Lato"/>
                <a:ea typeface="Lato"/>
                <a:cs typeface="Lato"/>
                <a:sym typeface="Lato"/>
              </a:rPr>
              <a:t>Mekie</a:t>
            </a:r>
            <a:r>
              <a:rPr lang="en-IN" dirty="0">
                <a:solidFill>
                  <a:srgbClr val="00B050"/>
                </a:solidFill>
                <a:latin typeface="Lato"/>
                <a:ea typeface="Lato"/>
                <a:cs typeface="Lato"/>
                <a:sym typeface="Lato"/>
              </a:rPr>
              <a:t> </a:t>
            </a:r>
          </a:p>
          <a:p>
            <a:pPr indent="-93130">
              <a:buClr>
                <a:schemeClr val="dk2"/>
              </a:buClr>
              <a:buSzPct val="91666"/>
            </a:pPr>
            <a:r>
              <a:rPr lang="en-IN" dirty="0">
                <a:solidFill>
                  <a:srgbClr val="00B050"/>
                </a:solidFill>
                <a:latin typeface="Lato"/>
                <a:ea typeface="Lato"/>
                <a:cs typeface="Lato"/>
                <a:sym typeface="Lato"/>
              </a:rPr>
              <a:t>A</a:t>
            </a:r>
            <a:r>
              <a:rPr lang="en" dirty="0">
                <a:solidFill>
                  <a:srgbClr val="00B050"/>
                </a:solidFill>
                <a:latin typeface="Lato"/>
                <a:ea typeface="Lato"/>
                <a:cs typeface="Lato"/>
                <a:sym typeface="Lato"/>
              </a:rPr>
              <a:t>ssisted by: </a:t>
            </a:r>
            <a:r>
              <a:rPr lang="en-IN" dirty="0" err="1">
                <a:solidFill>
                  <a:srgbClr val="00B050"/>
                </a:solidFill>
                <a:latin typeface="Lato"/>
                <a:ea typeface="Lato"/>
                <a:cs typeface="Lato"/>
                <a:sym typeface="Lato"/>
              </a:rPr>
              <a:t>Sarath</a:t>
            </a:r>
            <a:r>
              <a:rPr lang="en-IN" dirty="0">
                <a:solidFill>
                  <a:srgbClr val="00B050"/>
                </a:solidFill>
                <a:latin typeface="Lato"/>
                <a:ea typeface="Lato"/>
                <a:cs typeface="Lato"/>
                <a:sym typeface="Lato"/>
              </a:rPr>
              <a:t> Chandran GM.</a:t>
            </a:r>
            <a:endParaRPr lang="en" dirty="0">
              <a:solidFill>
                <a:srgbClr val="00B050"/>
              </a:solidFill>
              <a:latin typeface="Lato"/>
              <a:ea typeface="Lato"/>
              <a:cs typeface="Lato"/>
              <a:sym typeface="Lato"/>
            </a:endParaRPr>
          </a:p>
          <a:p>
            <a:endParaRPr lang="en-IN" dirty="0">
              <a:solidFill>
                <a:srgbClr val="00B050"/>
              </a:solidFill>
            </a:endParaRPr>
          </a:p>
        </p:txBody>
      </p:sp>
      <p:pic>
        <p:nvPicPr>
          <p:cNvPr id="23" name="Audio 22">
            <a:hlinkClick r:id="" action="ppaction://media"/>
            <a:extLst>
              <a:ext uri="{FF2B5EF4-FFF2-40B4-BE49-F238E27FC236}">
                <a16:creationId xmlns:a16="http://schemas.microsoft.com/office/drawing/2014/main" id="{CE979EB5-425F-4E56-A2B0-40F614A0DAC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
        <p:nvSpPr>
          <p:cNvPr id="5" name="TextBox 4">
            <a:extLst>
              <a:ext uri="{FF2B5EF4-FFF2-40B4-BE49-F238E27FC236}">
                <a16:creationId xmlns:a16="http://schemas.microsoft.com/office/drawing/2014/main" id="{B30F94B5-85F1-4756-A2AA-F93CD6CF3D5A}"/>
              </a:ext>
            </a:extLst>
          </p:cNvPr>
          <p:cNvSpPr txBox="1"/>
          <p:nvPr/>
        </p:nvSpPr>
        <p:spPr>
          <a:xfrm>
            <a:off x="4447711" y="2974020"/>
            <a:ext cx="2982897" cy="1200329"/>
          </a:xfrm>
          <a:prstGeom prst="rect">
            <a:avLst/>
          </a:prstGeom>
          <a:noFill/>
        </p:spPr>
        <p:txBody>
          <a:bodyPr wrap="square" rtlCol="0">
            <a:spAutoFit/>
          </a:bodyPr>
          <a:lstStyle/>
          <a:p>
            <a:pPr algn="ctr"/>
            <a:r>
              <a:rPr lang="en-US" sz="5400" dirty="0">
                <a:ln w="0"/>
                <a:solidFill>
                  <a:schemeClr val="accent5">
                    <a:lumMod val="75000"/>
                  </a:schemeClr>
                </a:solidFill>
                <a:effectLst>
                  <a:glow rad="139700">
                    <a:schemeClr val="accent3">
                      <a:satMod val="175000"/>
                      <a:alpha val="40000"/>
                    </a:schemeClr>
                  </a:glow>
                  <a:reflection blurRad="6350" stA="50000" endA="300" endPos="50000" dist="29997" dir="5400000" sy="-100000" algn="bl" rotWithShape="0"/>
                </a:effectLst>
              </a:rPr>
              <a:t>ES-203</a:t>
            </a:r>
            <a:endParaRPr lang="en-US" dirty="0">
              <a:ln w="0"/>
              <a:solidFill>
                <a:schemeClr val="accent5">
                  <a:lumMod val="75000"/>
                </a:schemeClr>
              </a:solidFill>
              <a:effectLst>
                <a:glow rad="139700">
                  <a:schemeClr val="accent3">
                    <a:satMod val="175000"/>
                    <a:alpha val="40000"/>
                  </a:schemeClr>
                </a:glow>
                <a:reflection blurRad="6350" stA="50000" endA="300" endPos="50000" dist="29997" dir="5400000" sy="-100000" algn="bl" rotWithShape="0"/>
              </a:effectLst>
            </a:endParaRPr>
          </a:p>
          <a:p>
            <a:endParaRPr lang="en-IN" dirty="0"/>
          </a:p>
        </p:txBody>
      </p:sp>
      <p:pic>
        <p:nvPicPr>
          <p:cNvPr id="12" name="Picture 11">
            <a:extLst>
              <a:ext uri="{FF2B5EF4-FFF2-40B4-BE49-F238E27FC236}">
                <a16:creationId xmlns:a16="http://schemas.microsoft.com/office/drawing/2014/main" id="{45871EFE-73B2-4B22-8512-FA2571157B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044" y="4097052"/>
            <a:ext cx="11842812" cy="1000664"/>
          </a:xfrm>
          <a:prstGeom prst="rect">
            <a:avLst/>
          </a:prstGeom>
        </p:spPr>
      </p:pic>
      <p:sp>
        <p:nvSpPr>
          <p:cNvPr id="6" name="TextBox 5">
            <a:extLst>
              <a:ext uri="{FF2B5EF4-FFF2-40B4-BE49-F238E27FC236}">
                <a16:creationId xmlns:a16="http://schemas.microsoft.com/office/drawing/2014/main" id="{F594334C-059E-4CB4-BF3C-F23293351B29}"/>
              </a:ext>
            </a:extLst>
          </p:cNvPr>
          <p:cNvSpPr txBox="1"/>
          <p:nvPr/>
        </p:nvSpPr>
        <p:spPr>
          <a:xfrm>
            <a:off x="0" y="6050255"/>
            <a:ext cx="12192000" cy="923330"/>
          </a:xfrm>
          <a:prstGeom prst="rect">
            <a:avLst/>
          </a:prstGeom>
          <a:noFill/>
        </p:spPr>
        <p:txBody>
          <a:bodyPr wrap="square" rtlCol="0">
            <a:spAutoFit/>
          </a:bodyPr>
          <a:lstStyle/>
          <a:p>
            <a:pPr indent="-93130">
              <a:buClr>
                <a:schemeClr val="dk2"/>
              </a:buClr>
              <a:buSzPct val="91666"/>
            </a:pPr>
            <a:endParaRPr lang="en-IN" dirty="0">
              <a:solidFill>
                <a:srgbClr val="00B050"/>
              </a:solidFill>
              <a:latin typeface="Lato"/>
              <a:ea typeface="Lato"/>
              <a:cs typeface="Lato"/>
              <a:sym typeface="Lato"/>
            </a:endParaRPr>
          </a:p>
          <a:p>
            <a:pPr indent="-93130">
              <a:buClr>
                <a:schemeClr val="dk2"/>
              </a:buClr>
              <a:buSzPct val="91666"/>
            </a:pPr>
            <a:r>
              <a:rPr lang="en-IN" dirty="0">
                <a:solidFill>
                  <a:srgbClr val="00B050"/>
                </a:solidFill>
                <a:latin typeface="Lato"/>
                <a:ea typeface="Lato"/>
                <a:cs typeface="Lato"/>
                <a:sym typeface="Lato"/>
              </a:rPr>
              <a:t>Team Member: Amit (16110011) | </a:t>
            </a:r>
            <a:r>
              <a:rPr lang="en-IN" dirty="0" err="1">
                <a:solidFill>
                  <a:srgbClr val="00B050"/>
                </a:solidFill>
                <a:latin typeface="Lato"/>
                <a:ea typeface="Lato"/>
                <a:cs typeface="Lato"/>
                <a:sym typeface="Lato"/>
              </a:rPr>
              <a:t>Ayush</a:t>
            </a:r>
            <a:r>
              <a:rPr lang="en-IN" dirty="0">
                <a:solidFill>
                  <a:srgbClr val="00B050"/>
                </a:solidFill>
                <a:latin typeface="Lato"/>
                <a:ea typeface="Lato"/>
                <a:cs typeface="Lato"/>
                <a:sym typeface="Lato"/>
              </a:rPr>
              <a:t> Garg(16110026) | </a:t>
            </a:r>
            <a:r>
              <a:rPr lang="en-IN" dirty="0" err="1">
                <a:solidFill>
                  <a:srgbClr val="00B050"/>
                </a:solidFill>
              </a:rPr>
              <a:t>Jatin</a:t>
            </a:r>
            <a:r>
              <a:rPr lang="en-IN" dirty="0">
                <a:solidFill>
                  <a:srgbClr val="00B050"/>
                </a:solidFill>
              </a:rPr>
              <a:t> Dholakia (16110066) | Rohit Sharma(16110141)</a:t>
            </a:r>
          </a:p>
          <a:p>
            <a:endParaRPr lang="en-IN" dirty="0"/>
          </a:p>
        </p:txBody>
      </p:sp>
    </p:spTree>
    <p:custDataLst>
      <p:tags r:id="rId1"/>
    </p:custDataLst>
    <p:extLst>
      <p:ext uri="{BB962C8B-B14F-4D97-AF65-F5344CB8AC3E}">
        <p14:creationId xmlns:p14="http://schemas.microsoft.com/office/powerpoint/2010/main" val="2042883799"/>
      </p:ext>
    </p:extLst>
  </p:cSld>
  <p:clrMapOvr>
    <a:masterClrMapping/>
  </p:clrMapOvr>
  <mc:AlternateContent xmlns:mc="http://schemas.openxmlformats.org/markup-compatibility/2006">
    <mc:Choice xmlns:p14="http://schemas.microsoft.com/office/powerpoint/2010/main" Requires="p14">
      <p:transition spd="slow" p14:dur="4250" advClick="0" advTm="9000">
        <p14:vortex dir="r"/>
      </p:transition>
    </mc:Choice>
    <mc:Fallback>
      <p:transition spd="slow" advClick="0" advTm="9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par>
                          <p:cTn id="14" fill="hold">
                            <p:stCondLst>
                              <p:cond delay="1500"/>
                            </p:stCondLst>
                            <p:childTnLst>
                              <p:par>
                                <p:cTn id="15" presetID="9"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500"/>
                            </p:stCondLst>
                            <p:childTnLst>
                              <p:par>
                                <p:cTn id="29" presetID="10" presetClass="entr" presetSubtype="0" fill="hold" grpId="0" nodeType="afterEffect">
                                  <p:stCondLst>
                                    <p:cond delay="10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3"/>
                </p:tgtEl>
              </p:cMediaNode>
            </p:audio>
          </p:childTnLst>
        </p:cTn>
      </p:par>
    </p:tnLst>
    <p:bldLst>
      <p:bldP spid="11" grpId="0"/>
      <p:bldP spid="19"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A6BE6-22E9-4C9C-9DB8-98052B3AE02D}"/>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How We Implemented it on FSM</a:t>
            </a:r>
            <a:endParaRPr lang="en-IN" dirty="0"/>
          </a:p>
        </p:txBody>
      </p:sp>
      <p:sp>
        <p:nvSpPr>
          <p:cNvPr id="3" name="Content Placeholder 2">
            <a:extLst>
              <a:ext uri="{FF2B5EF4-FFF2-40B4-BE49-F238E27FC236}">
                <a16:creationId xmlns:a16="http://schemas.microsoft.com/office/drawing/2014/main" id="{1EEAF7EC-F471-478F-9752-FC944EFC302B}"/>
              </a:ext>
            </a:extLst>
          </p:cNvPr>
          <p:cNvSpPr>
            <a:spLocks noGrp="1"/>
          </p:cNvSpPr>
          <p:nvPr>
            <p:ph idx="1"/>
          </p:nvPr>
        </p:nvSpPr>
        <p:spPr/>
        <p:txBody>
          <a:bodyPr/>
          <a:lstStyle/>
          <a:p>
            <a:pPr fontAlgn="base"/>
            <a:r>
              <a:rPr lang="en-IN" dirty="0"/>
              <a:t>Bluetooth Module (HC 05) as Receiver</a:t>
            </a:r>
          </a:p>
          <a:p>
            <a:pPr fontAlgn="base"/>
            <a:r>
              <a:rPr lang="en-IN" dirty="0"/>
              <a:t>Frequency Division</a:t>
            </a:r>
          </a:p>
          <a:p>
            <a:pPr fontAlgn="base"/>
            <a:r>
              <a:rPr lang="en-IN" dirty="0"/>
              <a:t>2 input FSM</a:t>
            </a:r>
          </a:p>
          <a:p>
            <a:pPr fontAlgn="base"/>
            <a:r>
              <a:rPr lang="en-IN" dirty="0"/>
              <a:t>Reading each bit by shifting</a:t>
            </a:r>
          </a:p>
          <a:p>
            <a:pPr fontAlgn="base"/>
            <a:r>
              <a:rPr lang="en-IN" dirty="0"/>
              <a:t>Writing and storing in a 8-bit register.</a:t>
            </a:r>
          </a:p>
          <a:p>
            <a:pPr marL="0" indent="0">
              <a:buNone/>
            </a:pPr>
            <a:endParaRPr lang="en-IN" dirty="0"/>
          </a:p>
        </p:txBody>
      </p:sp>
    </p:spTree>
    <p:extLst>
      <p:ext uri="{BB962C8B-B14F-4D97-AF65-F5344CB8AC3E}">
        <p14:creationId xmlns:p14="http://schemas.microsoft.com/office/powerpoint/2010/main" val="5336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5BC79-14D5-49B7-B452-ED8E04B9B976}"/>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Bluetooth Receiver</a:t>
            </a:r>
            <a:endParaRPr lang="en-IN" dirty="0"/>
          </a:p>
        </p:txBody>
      </p:sp>
      <p:sp>
        <p:nvSpPr>
          <p:cNvPr id="5" name="Rectangle 4">
            <a:extLst>
              <a:ext uri="{FF2B5EF4-FFF2-40B4-BE49-F238E27FC236}">
                <a16:creationId xmlns:a16="http://schemas.microsoft.com/office/drawing/2014/main" id="{5AFDB6A3-CE7A-4218-87EB-1D72434BC1EC}"/>
              </a:ext>
            </a:extLst>
          </p:cNvPr>
          <p:cNvSpPr/>
          <p:nvPr/>
        </p:nvSpPr>
        <p:spPr>
          <a:xfrm>
            <a:off x="838200" y="1960973"/>
            <a:ext cx="6096000" cy="3067506"/>
          </a:xfrm>
          <a:prstGeom prst="rect">
            <a:avLst/>
          </a:prstGeom>
        </p:spPr>
        <p:txBody>
          <a:bodyPr>
            <a:spAutoFit/>
          </a:bodyPr>
          <a:lstStyle/>
          <a:p>
            <a:pPr fontAlgn="base">
              <a:spcAft>
                <a:spcPts val="1600"/>
              </a:spcAft>
              <a:buFont typeface="Arial" panose="020B0604020202020204" pitchFamily="34" charset="0"/>
              <a:buChar char="•"/>
            </a:pPr>
            <a:r>
              <a:rPr lang="en-IN" dirty="0">
                <a:solidFill>
                  <a:srgbClr val="000000"/>
                </a:solidFill>
                <a:latin typeface="Old Standard TT"/>
              </a:rPr>
              <a:t>Gross bit rate and Baud Rate</a:t>
            </a:r>
          </a:p>
          <a:p>
            <a:pPr fontAlgn="base"/>
            <a:endParaRPr lang="en-IN" dirty="0"/>
          </a:p>
          <a:p>
            <a:pPr fontAlgn="base"/>
            <a:endParaRPr lang="en-IN" dirty="0"/>
          </a:p>
          <a:p>
            <a:pPr fontAlgn="base"/>
            <a:br>
              <a:rPr lang="en-IN" dirty="0"/>
            </a:br>
            <a:endParaRPr lang="en-IN" dirty="0"/>
          </a:p>
          <a:p>
            <a:pPr fontAlgn="base">
              <a:buFont typeface="Arial" panose="020B0604020202020204" pitchFamily="34" charset="0"/>
              <a:buChar char="•"/>
            </a:pPr>
            <a:endParaRPr lang="en-IN" dirty="0">
              <a:solidFill>
                <a:srgbClr val="000000"/>
              </a:solidFill>
              <a:latin typeface="Old Standard TT"/>
            </a:endParaRPr>
          </a:p>
          <a:p>
            <a:pPr fontAlgn="base"/>
            <a:r>
              <a:rPr lang="en-IN" dirty="0">
                <a:solidFill>
                  <a:srgbClr val="000000"/>
                </a:solidFill>
                <a:latin typeface="Old Standard TT"/>
              </a:rPr>
              <a:t>Baud Rate = 9600. </a:t>
            </a:r>
          </a:p>
          <a:p>
            <a:pPr fontAlgn="base">
              <a:buFont typeface="Arial" panose="020B0604020202020204" pitchFamily="34" charset="0"/>
              <a:buChar char="•"/>
            </a:pPr>
            <a:r>
              <a:rPr lang="en-IN" dirty="0">
                <a:solidFill>
                  <a:srgbClr val="000000"/>
                </a:solidFill>
                <a:latin typeface="Old Standard TT"/>
              </a:rPr>
              <a:t>Bits for transferring one character = 10 (8 data bits, 1 start bit, 1 stop bit).</a:t>
            </a:r>
          </a:p>
          <a:p>
            <a:pPr fontAlgn="base">
              <a:spcAft>
                <a:spcPts val="1600"/>
              </a:spcAft>
              <a:buFont typeface="Arial" panose="020B0604020202020204" pitchFamily="34" charset="0"/>
              <a:buChar char="•"/>
            </a:pPr>
            <a:r>
              <a:rPr lang="en-IN" dirty="0">
                <a:solidFill>
                  <a:srgbClr val="000000"/>
                </a:solidFill>
                <a:latin typeface="Old Standard TT"/>
              </a:rPr>
              <a:t>Hence characters sent per second : 9600/10 = 960.C</a:t>
            </a:r>
          </a:p>
        </p:txBody>
      </p:sp>
      <p:pic>
        <p:nvPicPr>
          <p:cNvPr id="6" name="Picture 5">
            <a:extLst>
              <a:ext uri="{FF2B5EF4-FFF2-40B4-BE49-F238E27FC236}">
                <a16:creationId xmlns:a16="http://schemas.microsoft.com/office/drawing/2014/main" id="{180D7EAF-4F6B-4179-A405-37AAD100B491}"/>
              </a:ext>
            </a:extLst>
          </p:cNvPr>
          <p:cNvPicPr>
            <a:picLocks noChangeAspect="1"/>
          </p:cNvPicPr>
          <p:nvPr/>
        </p:nvPicPr>
        <p:blipFill>
          <a:blip r:embed="rId2"/>
          <a:stretch>
            <a:fillRect/>
          </a:stretch>
        </p:blipFill>
        <p:spPr>
          <a:xfrm>
            <a:off x="1486455" y="2875601"/>
            <a:ext cx="1104900" cy="619125"/>
          </a:xfrm>
          <a:prstGeom prst="rect">
            <a:avLst/>
          </a:prstGeom>
        </p:spPr>
      </p:pic>
    </p:spTree>
    <p:extLst>
      <p:ext uri="{BB962C8B-B14F-4D97-AF65-F5344CB8AC3E}">
        <p14:creationId xmlns:p14="http://schemas.microsoft.com/office/powerpoint/2010/main" val="135190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59FE2-AADF-423C-99DC-6DB4054709AF}"/>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Frequency Division</a:t>
            </a:r>
            <a:endParaRPr lang="en-IN" dirty="0"/>
          </a:p>
        </p:txBody>
      </p:sp>
      <p:sp>
        <p:nvSpPr>
          <p:cNvPr id="3" name="Content Placeholder 2">
            <a:extLst>
              <a:ext uri="{FF2B5EF4-FFF2-40B4-BE49-F238E27FC236}">
                <a16:creationId xmlns:a16="http://schemas.microsoft.com/office/drawing/2014/main" id="{004F0E83-2DDB-41A6-BFDA-14EE9D24D08B}"/>
              </a:ext>
            </a:extLst>
          </p:cNvPr>
          <p:cNvSpPr>
            <a:spLocks noGrp="1"/>
          </p:cNvSpPr>
          <p:nvPr>
            <p:ph idx="1"/>
          </p:nvPr>
        </p:nvSpPr>
        <p:spPr>
          <a:xfrm>
            <a:off x="1193307" y="1790753"/>
            <a:ext cx="7905182" cy="2175669"/>
          </a:xfrm>
        </p:spPr>
        <p:txBody>
          <a:bodyPr/>
          <a:lstStyle/>
          <a:p>
            <a:r>
              <a:rPr lang="en-IN" dirty="0"/>
              <a:t>Used for converting the inbuilt clock of 50MHz to 9600 bits/sec.</a:t>
            </a:r>
          </a:p>
          <a:p>
            <a:pPr marL="0" indent="0">
              <a:buNone/>
            </a:pPr>
            <a:r>
              <a:rPr lang="en-IN" dirty="0"/>
              <a:t>                                                                                                                                                                                                                                                                                                                                                                                                                                                                                                                                                                                                                                                                                                                                                                                                </a:t>
            </a:r>
          </a:p>
        </p:txBody>
      </p:sp>
      <p:pic>
        <p:nvPicPr>
          <p:cNvPr id="19458" name="Picture 2" descr="https://lh3.googleusercontent.com/iUTOmxvJ-1wEv0UdKr6ICNwXrfRntjjTTmP1WCir9P7xMdHNP17MqIhZfBLP4FQj9Ua7DBLdVUxOyuceYZG-DPDCPFQGSznPbURsmJ9rOyrMeOCKAWAKwK9F0vTAycAPFsmqxjcLTvg">
            <a:extLst>
              <a:ext uri="{FF2B5EF4-FFF2-40B4-BE49-F238E27FC236}">
                <a16:creationId xmlns:a16="http://schemas.microsoft.com/office/drawing/2014/main" id="{FB3EA5B0-63FA-448F-9A04-CAEE6E236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90" y="3063000"/>
            <a:ext cx="4568393" cy="342987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ttps://lh5.googleusercontent.com/zo444QmhJtlhVRIk9J5WS9cDRwhdqSEOOdnQidEhX4ATASHLAGlSC6Dad7p0uIUvwYsRj9xn3sKmHRZEmJse8di_96Sf6LStDYtEpAkFCjjZ9j1Qfx6Ytivdiu8dbv8iBTnnLK_lgZA">
            <a:extLst>
              <a:ext uri="{FF2B5EF4-FFF2-40B4-BE49-F238E27FC236}">
                <a16:creationId xmlns:a16="http://schemas.microsoft.com/office/drawing/2014/main" id="{56127705-0EE5-4471-8D6C-7609E0BF1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839" y="3429000"/>
            <a:ext cx="2533650" cy="2428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62C48EA-AE1E-4D38-B712-1CE69BDADF44}"/>
              </a:ext>
            </a:extLst>
          </p:cNvPr>
          <p:cNvSpPr/>
          <p:nvPr/>
        </p:nvSpPr>
        <p:spPr>
          <a:xfrm>
            <a:off x="6338933" y="6031210"/>
            <a:ext cx="6096000" cy="923330"/>
          </a:xfrm>
          <a:prstGeom prst="rect">
            <a:avLst/>
          </a:prstGeom>
        </p:spPr>
        <p:txBody>
          <a:bodyPr>
            <a:spAutoFit/>
          </a:bodyPr>
          <a:lstStyle/>
          <a:p>
            <a:r>
              <a:rPr lang="en-IN" dirty="0">
                <a:solidFill>
                  <a:srgbClr val="000000"/>
                </a:solidFill>
                <a:latin typeface="Arial" panose="020B0604020202020204" pitchFamily="34" charset="0"/>
              </a:rPr>
              <a:t>Dividing the clock frequency by 868.</a:t>
            </a:r>
            <a:endParaRPr lang="en-IN" dirty="0"/>
          </a:p>
          <a:p>
            <a:br>
              <a:rPr lang="en-IN" dirty="0"/>
            </a:br>
            <a:endParaRPr lang="en-IN" dirty="0"/>
          </a:p>
        </p:txBody>
      </p:sp>
    </p:spTree>
    <p:extLst>
      <p:ext uri="{BB962C8B-B14F-4D97-AF65-F5344CB8AC3E}">
        <p14:creationId xmlns:p14="http://schemas.microsoft.com/office/powerpoint/2010/main" val="364433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458"/>
                                        </p:tgtEl>
                                        <p:attrNameLst>
                                          <p:attrName>style.visibility</p:attrName>
                                        </p:attrNameLst>
                                      </p:cBhvr>
                                      <p:to>
                                        <p:strVal val="visible"/>
                                      </p:to>
                                    </p:set>
                                    <p:animEffect transition="in" filter="fade">
                                      <p:cBhvr>
                                        <p:cTn id="22" dur="500"/>
                                        <p:tgtEl>
                                          <p:spTgt spid="194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60"/>
                                        </p:tgtEl>
                                        <p:attrNameLst>
                                          <p:attrName>style.visibility</p:attrName>
                                        </p:attrNameLst>
                                      </p:cBhvr>
                                      <p:to>
                                        <p:strVal val="visible"/>
                                      </p:to>
                                    </p:set>
                                    <p:animEffect transition="in" filter="fade">
                                      <p:cBhvr>
                                        <p:cTn id="27" dur="500"/>
                                        <p:tgtEl>
                                          <p:spTgt spid="194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B09A-5F33-41B9-8968-57BE8AC193E5}"/>
              </a:ext>
            </a:extLst>
          </p:cNvPr>
          <p:cNvSpPr>
            <a:spLocks noGrp="1"/>
          </p:cNvSpPr>
          <p:nvPr>
            <p:ph type="title"/>
          </p:nvPr>
        </p:nvSpPr>
        <p:spPr/>
        <p:txBody>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FSM</a:t>
            </a:r>
            <a:endParaRPr lang="en-IN" dirty="0"/>
          </a:p>
        </p:txBody>
      </p:sp>
      <p:sp>
        <p:nvSpPr>
          <p:cNvPr id="3" name="Content Placeholder 2">
            <a:extLst>
              <a:ext uri="{FF2B5EF4-FFF2-40B4-BE49-F238E27FC236}">
                <a16:creationId xmlns:a16="http://schemas.microsoft.com/office/drawing/2014/main" id="{D4D4468A-5F33-4B50-93B1-A316DA618E10}"/>
              </a:ext>
            </a:extLst>
          </p:cNvPr>
          <p:cNvSpPr>
            <a:spLocks noGrp="1"/>
          </p:cNvSpPr>
          <p:nvPr>
            <p:ph idx="1"/>
          </p:nvPr>
        </p:nvSpPr>
        <p:spPr/>
        <p:txBody>
          <a:bodyPr/>
          <a:lstStyle/>
          <a:p>
            <a:r>
              <a:rPr lang="en-IN" dirty="0"/>
              <a:t>When the received bit becomes 0, the state changes to start0 and reads 8 bits at the sampling frequency.</a:t>
            </a:r>
          </a:p>
          <a:p>
            <a:r>
              <a:rPr lang="en-IN" dirty="0"/>
              <a:t>When the stop bit is received, the done is set to 0 and the FSM reaches its RESET state (start1).</a:t>
            </a:r>
          </a:p>
          <a:p>
            <a:pPr marL="0" indent="0">
              <a:buNone/>
            </a:pPr>
            <a:br>
              <a:rPr lang="en-IN" dirty="0"/>
            </a:br>
            <a:endParaRPr lang="en-IN" dirty="0"/>
          </a:p>
        </p:txBody>
      </p:sp>
      <p:pic>
        <p:nvPicPr>
          <p:cNvPr id="4" name="Picture 3">
            <a:extLst>
              <a:ext uri="{FF2B5EF4-FFF2-40B4-BE49-F238E27FC236}">
                <a16:creationId xmlns:a16="http://schemas.microsoft.com/office/drawing/2014/main" id="{7655751F-4805-4AFD-9BF1-7FCEC9E393D3}"/>
              </a:ext>
            </a:extLst>
          </p:cNvPr>
          <p:cNvPicPr>
            <a:picLocks noChangeAspect="1"/>
          </p:cNvPicPr>
          <p:nvPr/>
        </p:nvPicPr>
        <p:blipFill>
          <a:blip r:embed="rId2"/>
          <a:stretch>
            <a:fillRect/>
          </a:stretch>
        </p:blipFill>
        <p:spPr>
          <a:xfrm>
            <a:off x="838200" y="4143375"/>
            <a:ext cx="9353550" cy="2714625"/>
          </a:xfrm>
          <a:prstGeom prst="rect">
            <a:avLst/>
          </a:prstGeom>
        </p:spPr>
      </p:pic>
    </p:spTree>
    <p:extLst>
      <p:ext uri="{BB962C8B-B14F-4D97-AF65-F5344CB8AC3E}">
        <p14:creationId xmlns:p14="http://schemas.microsoft.com/office/powerpoint/2010/main" val="136222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BCC55-F595-41F5-9241-DB197455CD06}"/>
              </a:ext>
            </a:extLst>
          </p:cNvPr>
          <p:cNvSpPr>
            <a:spLocks noGrp="1"/>
          </p:cNvSpPr>
          <p:nvPr>
            <p:ph type="title"/>
          </p:nvPr>
        </p:nvSpPr>
        <p:spPr>
          <a:xfrm>
            <a:off x="838200" y="156391"/>
            <a:ext cx="10515600" cy="1325563"/>
          </a:xfrm>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Shifting and Writing</a:t>
            </a:r>
            <a:endParaRPr lang="en-IN" dirty="0"/>
          </a:p>
        </p:txBody>
      </p:sp>
      <p:sp>
        <p:nvSpPr>
          <p:cNvPr id="3" name="Content Placeholder 2">
            <a:extLst>
              <a:ext uri="{FF2B5EF4-FFF2-40B4-BE49-F238E27FC236}">
                <a16:creationId xmlns:a16="http://schemas.microsoft.com/office/drawing/2014/main" id="{2490065D-1106-47B9-ACF2-500491E39DCE}"/>
              </a:ext>
            </a:extLst>
          </p:cNvPr>
          <p:cNvSpPr>
            <a:spLocks noGrp="1"/>
          </p:cNvSpPr>
          <p:nvPr>
            <p:ph idx="1"/>
          </p:nvPr>
        </p:nvSpPr>
        <p:spPr>
          <a:xfrm>
            <a:off x="838200" y="1339911"/>
            <a:ext cx="10515600" cy="4351338"/>
          </a:xfrm>
        </p:spPr>
        <p:txBody>
          <a:bodyPr/>
          <a:lstStyle/>
          <a:p>
            <a:pPr fontAlgn="base"/>
            <a:r>
              <a:rPr lang="en-IN" dirty="0"/>
              <a:t>A 9 bit register is right shifted in every clock cycle and received bit is written on the MSB.</a:t>
            </a:r>
          </a:p>
          <a:p>
            <a:pPr fontAlgn="base"/>
            <a:r>
              <a:rPr lang="en-IN" dirty="0"/>
              <a:t>When all the 9 bits are read (including the start bit), the protocol stops writing.</a:t>
            </a:r>
          </a:p>
          <a:p>
            <a:pPr fontAlgn="base"/>
            <a:r>
              <a:rPr lang="en-IN" dirty="0"/>
              <a:t> It again enters, the idle state and waits for the start bit (</a:t>
            </a:r>
            <a:r>
              <a:rPr lang="en-IN" dirty="0" err="1"/>
              <a:t>negedge</a:t>
            </a:r>
            <a:r>
              <a:rPr lang="en-IN" dirty="0"/>
              <a:t>).</a:t>
            </a:r>
          </a:p>
          <a:p>
            <a:endParaRPr lang="en-IN" dirty="0"/>
          </a:p>
        </p:txBody>
      </p:sp>
      <p:pic>
        <p:nvPicPr>
          <p:cNvPr id="20482" name="Picture 2" descr="https://lh3.googleusercontent.com/FNUIJNvqgPcEwRniCcGqbqczTIa5AHM9ZGHBemqer-qjP0UTKGsJbfqBHGkBLeNHwhC-U3rGaX7b1orwZd4sb7FxZUtEzkV8OeD8oKS2g06w1PrNwHtN1I7qKwq_foMe7TtUAOrr6Cc">
            <a:extLst>
              <a:ext uri="{FF2B5EF4-FFF2-40B4-BE49-F238E27FC236}">
                <a16:creationId xmlns:a16="http://schemas.microsoft.com/office/drawing/2014/main" id="{4DE7E2E1-C77E-4BC6-995F-76B3C4531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31494"/>
            <a:ext cx="95250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0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82"/>
                                        </p:tgtEl>
                                        <p:attrNameLst>
                                          <p:attrName>style.visibility</p:attrName>
                                        </p:attrNameLst>
                                      </p:cBhvr>
                                      <p:to>
                                        <p:strVal val="visible"/>
                                      </p:to>
                                    </p:set>
                                    <p:animEffect transition="in" filter="fade">
                                      <p:cBhvr>
                                        <p:cTn id="12" dur="500"/>
                                        <p:tgtEl>
                                          <p:spTgt spid="204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95129-8C75-4E36-BA2A-32116E079B72}"/>
              </a:ext>
            </a:extLst>
          </p:cNvPr>
          <p:cNvSpPr>
            <a:spLocks noGrp="1"/>
          </p:cNvSpPr>
          <p:nvPr>
            <p:ph type="title"/>
          </p:nvPr>
        </p:nvSpPr>
        <p:spPr/>
        <p:txBody>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Implementation</a:t>
            </a:r>
            <a:endParaRPr lang="en-IN" dirty="0"/>
          </a:p>
        </p:txBody>
      </p:sp>
      <p:sp>
        <p:nvSpPr>
          <p:cNvPr id="3" name="Content Placeholder 2">
            <a:extLst>
              <a:ext uri="{FF2B5EF4-FFF2-40B4-BE49-F238E27FC236}">
                <a16:creationId xmlns:a16="http://schemas.microsoft.com/office/drawing/2014/main" id="{8EC92F5E-2ECC-44D1-914D-66FC51705685}"/>
              </a:ext>
            </a:extLst>
          </p:cNvPr>
          <p:cNvSpPr>
            <a:spLocks noGrp="1"/>
          </p:cNvSpPr>
          <p:nvPr>
            <p:ph idx="1"/>
          </p:nvPr>
        </p:nvSpPr>
        <p:spPr>
          <a:xfrm>
            <a:off x="838200" y="1825625"/>
            <a:ext cx="10515600" cy="4351338"/>
          </a:xfrm>
        </p:spPr>
        <p:txBody>
          <a:bodyPr/>
          <a:lstStyle/>
          <a:p>
            <a:r>
              <a:rPr lang="en-IN" dirty="0"/>
              <a:t>Infrared (IR) light sends digitally-coded pulses of infrared radiation to control functions such as power, volume, channels, playback or other features varying from device to device when the user presses a button on the handset.</a:t>
            </a:r>
          </a:p>
          <a:p>
            <a:pPr marL="0" indent="0">
              <a:buNone/>
            </a:pPr>
            <a:endParaRPr lang="en-IN" dirty="0"/>
          </a:p>
        </p:txBody>
      </p:sp>
      <p:pic>
        <p:nvPicPr>
          <p:cNvPr id="6148" name="Picture 4" descr="https://lh6.googleusercontent.com/5M3emsb9U2EFIX257iFPuSOwnDegS7vd-Izf6uvi6Dln3bGRJGqD8kOSfxWuNKjUybEIq-8hwO2FyLOxZErhuIsDLd2u2LBVLyQKJmVeK6S1_ZurJ27_ZBJb_mAipJ7wCDDZsYIxMPY">
            <a:extLst>
              <a:ext uri="{FF2B5EF4-FFF2-40B4-BE49-F238E27FC236}">
                <a16:creationId xmlns:a16="http://schemas.microsoft.com/office/drawing/2014/main" id="{8DE7DC45-1AE5-4BDD-9C7B-E24A3E31F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795" y="4113459"/>
            <a:ext cx="7143750" cy="19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0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A84C59-94A1-46FB-83DA-EB39A27307F4}"/>
              </a:ext>
            </a:extLst>
          </p:cNvPr>
          <p:cNvSpPr>
            <a:spLocks noGrp="1"/>
          </p:cNvSpPr>
          <p:nvPr>
            <p:ph idx="1"/>
          </p:nvPr>
        </p:nvSpPr>
        <p:spPr>
          <a:xfrm>
            <a:off x="0" y="1029756"/>
            <a:ext cx="12192000" cy="2027284"/>
          </a:xfrm>
        </p:spPr>
        <p:txBody>
          <a:bodyPr>
            <a:normAutofit/>
          </a:bodyPr>
          <a:lstStyle/>
          <a:p>
            <a:r>
              <a:rPr lang="en-IN" dirty="0"/>
              <a:t>The infrared light pulses form a pattern unique to that button. The receiver in the device recognizes the pattern and causes the device to respond accordingly</a:t>
            </a:r>
          </a:p>
          <a:p>
            <a:pPr marL="0" indent="0">
              <a:buNone/>
            </a:pPr>
            <a:br>
              <a:rPr lang="en-IN" dirty="0"/>
            </a:br>
            <a:endParaRPr lang="en-IN" dirty="0"/>
          </a:p>
        </p:txBody>
      </p:sp>
      <p:pic>
        <p:nvPicPr>
          <p:cNvPr id="7170" name="Picture 2" descr="https://lh3.googleusercontent.com/61w_5nE-pPjMiyu1aVOzVrlFLcdgdlz8l8d-5MQwTQbDyTkNan8BhNAYt8f3M1HqUrOcjXF6sDzajRelryl7StdLgewdf2nLfMvyJVCsK6irVIq9cey4ZVOLwO9uuA6jtsKkfEZu6lk">
            <a:extLst>
              <a:ext uri="{FF2B5EF4-FFF2-40B4-BE49-F238E27FC236}">
                <a16:creationId xmlns:a16="http://schemas.microsoft.com/office/drawing/2014/main" id="{8948BFD8-62AB-4C23-BBD2-8B1B665D4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01294"/>
            <a:ext cx="12192001"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13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animEffect transition="in" filter="fade">
                                      <p:cBhvr>
                                        <p:cTn id="1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AFCFF4-1B28-4F4A-849B-DB2CE9119B6A}"/>
              </a:ext>
            </a:extLst>
          </p:cNvPr>
          <p:cNvSpPr>
            <a:spLocks noGrp="1"/>
          </p:cNvSpPr>
          <p:nvPr>
            <p:ph idx="1"/>
          </p:nvPr>
        </p:nvSpPr>
        <p:spPr>
          <a:xfrm>
            <a:off x="6175898" y="1452561"/>
            <a:ext cx="4956699" cy="3952875"/>
          </a:xfrm>
        </p:spPr>
        <p:txBody>
          <a:bodyPr/>
          <a:lstStyle/>
          <a:p>
            <a:r>
              <a:rPr lang="en-IN" dirty="0"/>
              <a:t>A TV remote flashes the IR LED on/off </a:t>
            </a:r>
            <a:r>
              <a:rPr lang="en-IN" b="1" dirty="0"/>
              <a:t>@38 kHz</a:t>
            </a:r>
            <a:r>
              <a:rPr lang="en-IN" dirty="0"/>
              <a:t> for certain periods of time with periods of off-time in between </a:t>
            </a:r>
          </a:p>
          <a:p>
            <a:r>
              <a:rPr lang="en-IN" dirty="0"/>
              <a:t>It makes a different flashing pattern for each key on the remote</a:t>
            </a:r>
          </a:p>
          <a:p>
            <a:pPr marL="0" indent="0">
              <a:buNone/>
            </a:pPr>
            <a:endParaRPr lang="en-IN" dirty="0"/>
          </a:p>
        </p:txBody>
      </p:sp>
      <p:pic>
        <p:nvPicPr>
          <p:cNvPr id="8194" name="Picture 2" descr="https://lh6.googleusercontent.com/Uno5zJRVjvA1YOrObBOjcEhdmRInUq4_TxpPYl40c4qZp68fh5uVzzr_D24_dxGrnUh25xzDotuYoQ2WU8hdbXlXpgMIFpAb9x63zS3JKJ2pIIXz3p05iB62HeSMZaeFnTbrN_7IhW8">
            <a:extLst>
              <a:ext uri="{FF2B5EF4-FFF2-40B4-BE49-F238E27FC236}">
                <a16:creationId xmlns:a16="http://schemas.microsoft.com/office/drawing/2014/main" id="{A529EED9-FDAC-48BD-B5DD-DAABDB0E7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2562"/>
            <a:ext cx="592455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F2483-D1AF-45C5-86EE-A0C0B5758603}"/>
              </a:ext>
            </a:extLst>
          </p:cNvPr>
          <p:cNvSpPr>
            <a:spLocks noGrp="1"/>
          </p:cNvSpPr>
          <p:nvPr>
            <p:ph type="title"/>
          </p:nvPr>
        </p:nvSpPr>
        <p:spPr>
          <a:xfrm>
            <a:off x="0" y="196449"/>
            <a:ext cx="12192000" cy="1325563"/>
          </a:xfrm>
        </p:spPr>
        <p:txBody>
          <a:bodyPr>
            <a:norm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Different Protocols used by various Manufacturer</a:t>
            </a:r>
            <a:endParaRPr lang="en-IN" dirty="0"/>
          </a:p>
        </p:txBody>
      </p:sp>
      <p:pic>
        <p:nvPicPr>
          <p:cNvPr id="9218" name="Picture 2" descr="https://lh6.googleusercontent.com/K9CSakokA4MdpG68bMpsQZbchcLh0bo1zq3cxf1H-DW4UTmGeGlFCXOI5R3caYFY5X7YIcSktUH4QwYxJOEuEDLnL-vkozzUf-IkmMXFaof2GWv4lVJO-fkezlUnpAvIWD8F5dSOZ8Y">
            <a:extLst>
              <a:ext uri="{FF2B5EF4-FFF2-40B4-BE49-F238E27FC236}">
                <a16:creationId xmlns:a16="http://schemas.microsoft.com/office/drawing/2014/main" id="{3E29BAEB-C6C2-4F13-9B0A-C67FAE762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62" y="1746173"/>
            <a:ext cx="11251475" cy="5024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9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fade">
                                      <p:cBhvr>
                                        <p:cTn id="12"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descr="https://lh4.googleusercontent.com/R_YWAF_G2t2S1ONGmfuP2ZKMk7d3btWBoDUV7ccX1geR0gCVsdMyC-1pfYG9w87hdm0S0jai65UDJDftCrMSL0St4olAdsPAC818gP4SPiaMGvsCVcWzD9IIO56DDkvdA6gecFEtNUk">
            <a:extLst>
              <a:ext uri="{FF2B5EF4-FFF2-40B4-BE49-F238E27FC236}">
                <a16:creationId xmlns:a16="http://schemas.microsoft.com/office/drawing/2014/main" id="{B565789C-8B24-4419-A36E-223295AA6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920"/>
            <a:ext cx="6515100" cy="2581275"/>
          </a:xfrm>
          <a:prstGeom prst="rect">
            <a:avLst/>
          </a:prstGeom>
          <a:noFill/>
          <a:extLst>
            <a:ext uri="{909E8E84-426E-40DD-AFC4-6F175D3DCCD1}">
              <a14:hiddenFill xmlns:a14="http://schemas.microsoft.com/office/drawing/2010/main">
                <a:solidFill>
                  <a:srgbClr val="FFFFFF"/>
                </a:solidFill>
              </a14:hiddenFill>
            </a:ext>
          </a:extLst>
        </p:spPr>
      </p:pic>
      <p:pic>
        <p:nvPicPr>
          <p:cNvPr id="11271" name="Picture 7" descr="https://lh6.googleusercontent.com/V3-TFwhVbqp21CG-EGw5RLveYR1M9Vs6GahUPkD__WYKk8t7spniwSWJgafXhcUwS3mY8ZRb6BA4rwMLHRgnX73GIzRWf2ERpdWK_fD2pEXNFZI7tk8le1zDg6NOkqXr9E36DmVcW80">
            <a:extLst>
              <a:ext uri="{FF2B5EF4-FFF2-40B4-BE49-F238E27FC236}">
                <a16:creationId xmlns:a16="http://schemas.microsoft.com/office/drawing/2014/main" id="{F5FDC7CC-E18F-47AA-BCEA-C5A478B7B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9171"/>
            <a:ext cx="6515100" cy="26581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D30F1F-7F6F-4C0F-A2DF-C03DCD95E1F2}"/>
              </a:ext>
            </a:extLst>
          </p:cNvPr>
          <p:cNvSpPr txBox="1"/>
          <p:nvPr/>
        </p:nvSpPr>
        <p:spPr>
          <a:xfrm>
            <a:off x="7315200" y="2610034"/>
            <a:ext cx="3133818" cy="2031325"/>
          </a:xfrm>
          <a:prstGeom prst="rect">
            <a:avLst/>
          </a:prstGeom>
          <a:noFill/>
        </p:spPr>
        <p:txBody>
          <a:bodyPr wrap="square" rtlCol="0">
            <a:spAutoFit/>
          </a:bodyPr>
          <a:lstStyle/>
          <a:p>
            <a:r>
              <a:rPr lang="en-IN" dirty="0"/>
              <a:t>Each bit has a transition in the middle of the bit, and will have an additional transition at the start of the bit if it follows a bit of the same value.</a:t>
            </a:r>
          </a:p>
          <a:p>
            <a:br>
              <a:rPr lang="en-IN" dirty="0"/>
            </a:br>
            <a:endParaRPr lang="en-IN" dirty="0"/>
          </a:p>
        </p:txBody>
      </p:sp>
    </p:spTree>
    <p:extLst>
      <p:ext uri="{BB962C8B-B14F-4D97-AF65-F5344CB8AC3E}">
        <p14:creationId xmlns:p14="http://schemas.microsoft.com/office/powerpoint/2010/main" val="76945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fade">
                                      <p:cBhvr>
                                        <p:cTn id="7" dur="500"/>
                                        <p:tgtEl>
                                          <p:spTgt spid="112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71"/>
                                        </p:tgtEl>
                                        <p:attrNameLst>
                                          <p:attrName>style.visibility</p:attrName>
                                        </p:attrNameLst>
                                      </p:cBhvr>
                                      <p:to>
                                        <p:strVal val="visible"/>
                                      </p:to>
                                    </p:set>
                                    <p:animEffect transition="in" filter="fade">
                                      <p:cBhvr>
                                        <p:cTn id="1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695001-4506-4629-9571-372C0911D614}"/>
              </a:ext>
            </a:extLst>
          </p:cNvPr>
          <p:cNvSpPr/>
          <p:nvPr/>
        </p:nvSpPr>
        <p:spPr>
          <a:xfrm>
            <a:off x="0" y="654442"/>
            <a:ext cx="11460511"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000" b="1" cap="none" spc="0" dirty="0">
                <a:ln/>
                <a:solidFill>
                  <a:schemeClr val="accent2">
                    <a:lumMod val="75000"/>
                  </a:schemeClr>
                </a:solidFill>
                <a:effectLst/>
              </a:rPr>
              <a:t>Aim: To </a:t>
            </a:r>
            <a:r>
              <a:rPr lang="en-US" sz="4000" b="1" dirty="0">
                <a:ln/>
                <a:solidFill>
                  <a:schemeClr val="accent2">
                    <a:lumMod val="75000"/>
                  </a:schemeClr>
                </a:solidFill>
              </a:rPr>
              <a:t>make a Project </a:t>
            </a:r>
            <a:r>
              <a:rPr lang="en-US" sz="4000" b="1" cap="none" spc="0" dirty="0">
                <a:ln/>
                <a:solidFill>
                  <a:schemeClr val="accent2">
                    <a:lumMod val="75000"/>
                  </a:schemeClr>
                </a:solidFill>
                <a:effectLst/>
              </a:rPr>
              <a:t>using FPGA </a:t>
            </a:r>
          </a:p>
        </p:txBody>
      </p:sp>
      <p:sp>
        <p:nvSpPr>
          <p:cNvPr id="8" name="Arrow: Right 7">
            <a:extLst>
              <a:ext uri="{FF2B5EF4-FFF2-40B4-BE49-F238E27FC236}">
                <a16:creationId xmlns:a16="http://schemas.microsoft.com/office/drawing/2014/main" id="{97D12362-0019-4353-A2F0-92DD74BD7E29}"/>
              </a:ext>
            </a:extLst>
          </p:cNvPr>
          <p:cNvSpPr/>
          <p:nvPr/>
        </p:nvSpPr>
        <p:spPr>
          <a:xfrm>
            <a:off x="5083705" y="3779935"/>
            <a:ext cx="129309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Audio 11">
            <a:hlinkClick r:id="" action="ppaction://media"/>
            <a:extLst>
              <a:ext uri="{FF2B5EF4-FFF2-40B4-BE49-F238E27FC236}">
                <a16:creationId xmlns:a16="http://schemas.microsoft.com/office/drawing/2014/main" id="{151FFA50-66F5-49A2-B466-868A49FF7335}"/>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pic>
        <p:nvPicPr>
          <p:cNvPr id="20" name="Picture 19" descr="A close up of a logo&#10;&#10;Description generated with high confidence">
            <a:extLst>
              <a:ext uri="{FF2B5EF4-FFF2-40B4-BE49-F238E27FC236}">
                <a16:creationId xmlns:a16="http://schemas.microsoft.com/office/drawing/2014/main" id="{6F052633-D487-4797-978D-F3A23F7FDC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2150" y="2877592"/>
            <a:ext cx="2373659" cy="2373659"/>
          </a:xfrm>
          <a:prstGeom prst="rect">
            <a:avLst/>
          </a:prstGeom>
        </p:spPr>
      </p:pic>
      <p:sp>
        <p:nvSpPr>
          <p:cNvPr id="2" name="Rectangle 1">
            <a:extLst>
              <a:ext uri="{FF2B5EF4-FFF2-40B4-BE49-F238E27FC236}">
                <a16:creationId xmlns:a16="http://schemas.microsoft.com/office/drawing/2014/main" id="{02DFF108-73D8-4237-98DD-1572ACA96945}"/>
              </a:ext>
            </a:extLst>
          </p:cNvPr>
          <p:cNvSpPr/>
          <p:nvPr/>
        </p:nvSpPr>
        <p:spPr>
          <a:xfrm>
            <a:off x="6516209" y="5508387"/>
            <a:ext cx="5335480" cy="707886"/>
          </a:xfrm>
          <a:prstGeom prst="rect">
            <a:avLst/>
          </a:prstGeom>
          <a:noFill/>
        </p:spPr>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rPr>
              <a:t>Smart LG TV Remote</a:t>
            </a:r>
            <a:endParaRPr lang="en-US" sz="40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2AE3F173-623C-4853-A838-ADAE281FD01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188077" y="2374570"/>
            <a:ext cx="4178423" cy="3133817"/>
          </a:xfrm>
          <a:prstGeom prst="rect">
            <a:avLst/>
          </a:prstGeom>
        </p:spPr>
      </p:pic>
    </p:spTree>
    <p:custDataLst>
      <p:tags r:id="rId1"/>
    </p:custDataLst>
    <p:extLst>
      <p:ext uri="{BB962C8B-B14F-4D97-AF65-F5344CB8AC3E}">
        <p14:creationId xmlns:p14="http://schemas.microsoft.com/office/powerpoint/2010/main" val="37200077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750" advClick="0" advTm="14000">
        <p15:prstTrans prst="curtains"/>
      </p:transition>
    </mc:Choice>
    <mc:Fallback>
      <p:transition spd="slow"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strips(downLeft)">
                                      <p:cBhvr>
                                        <p:cTn id="12" dur="125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125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12"/>
                </p:tgtEl>
              </p:cMediaNode>
            </p:audio>
          </p:childTnLst>
        </p:cTn>
      </p:par>
    </p:tnLst>
    <p:bldLst>
      <p:bldP spid="5" grpId="0"/>
      <p:bldP spid="8" grpId="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lh6.googleusercontent.com/a2K27LAerGn4MD-lYSyK7f-Lm8_RCWIGun4AyL9TL5epaZkzxFAdWXQA99a6qVzVvP6FzZxmiHtDkdtOMi98QX6fzmXIIbvKzk3brKfZ8JNLdFpnwUK-fmhi76Ah2vWqq1EbLJxtqqg">
            <a:extLst>
              <a:ext uri="{FF2B5EF4-FFF2-40B4-BE49-F238E27FC236}">
                <a16:creationId xmlns:a16="http://schemas.microsoft.com/office/drawing/2014/main" id="{92865F85-4D3D-48EF-B2FC-7EBE41EF90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582" y="870011"/>
            <a:ext cx="11846835" cy="18953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B97949-A8E2-4F33-8D4D-93930C32DAE1}"/>
              </a:ext>
            </a:extLst>
          </p:cNvPr>
          <p:cNvSpPr txBox="1"/>
          <p:nvPr/>
        </p:nvSpPr>
        <p:spPr>
          <a:xfrm>
            <a:off x="582965" y="3045042"/>
            <a:ext cx="11026067" cy="1477328"/>
          </a:xfrm>
          <a:prstGeom prst="rect">
            <a:avLst/>
          </a:prstGeom>
          <a:noFill/>
        </p:spPr>
        <p:txBody>
          <a:bodyPr wrap="square" rtlCol="0">
            <a:spAutoFit/>
          </a:bodyPr>
          <a:lstStyle/>
          <a:p>
            <a:r>
              <a:rPr lang="en-IN" dirty="0"/>
              <a:t>A 14-bit RC5 sequence starts with two sync bits (always 1), followed by a toggle bit (which alternates value on each key press), a 5 bit device address, and a 6-bit command number. </a:t>
            </a:r>
          </a:p>
          <a:p>
            <a:br>
              <a:rPr lang="en-IN" dirty="0"/>
            </a:br>
            <a:br>
              <a:rPr lang="en-IN" dirty="0"/>
            </a:br>
            <a:endParaRPr lang="en-IN" dirty="0"/>
          </a:p>
        </p:txBody>
      </p:sp>
      <p:pic>
        <p:nvPicPr>
          <p:cNvPr id="12292" name="Picture 4" descr="https://lh6.googleusercontent.com/MjRt8z8bVUhOze3Uq43mB-CwDMTXqKqAfePuacVObgkhe6ejdMdBDBv4vWQKAWf3BKjanf4uvZGaJPYHw5OSG4aoAzhHQFnwoR7QbQ3pY1Etobjj53a0w703A0KBH0VS-GD-Hb36zMI">
            <a:extLst>
              <a:ext uri="{FF2B5EF4-FFF2-40B4-BE49-F238E27FC236}">
                <a16:creationId xmlns:a16="http://schemas.microsoft.com/office/drawing/2014/main" id="{C01B6C18-90B6-4C30-A078-B360D53F0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582" y="3920955"/>
            <a:ext cx="6362700" cy="1762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9D7FAAB-1319-4108-9031-2C7FB1E506E5}"/>
              </a:ext>
            </a:extLst>
          </p:cNvPr>
          <p:cNvSpPr txBox="1"/>
          <p:nvPr/>
        </p:nvSpPr>
        <p:spPr>
          <a:xfrm>
            <a:off x="7004482" y="4012707"/>
            <a:ext cx="4678532" cy="2031325"/>
          </a:xfrm>
          <a:prstGeom prst="rect">
            <a:avLst/>
          </a:prstGeom>
          <a:noFill/>
        </p:spPr>
        <p:txBody>
          <a:bodyPr wrap="square" rtlCol="0">
            <a:spAutoFit/>
          </a:bodyPr>
          <a:lstStyle/>
          <a:p>
            <a:r>
              <a:rPr lang="en-IN" dirty="0"/>
              <a:t>The toggle bit is a bit that it maintains the same as long as a key is pressed continuously, but if a key is released and is pressed back again (the same or a different key), the toggle bit is inverted.</a:t>
            </a:r>
          </a:p>
          <a:p>
            <a:br>
              <a:rPr lang="en-IN" dirty="0"/>
            </a:br>
            <a:endParaRPr lang="en-IN" dirty="0"/>
          </a:p>
        </p:txBody>
      </p:sp>
    </p:spTree>
    <p:extLst>
      <p:ext uri="{BB962C8B-B14F-4D97-AF65-F5344CB8AC3E}">
        <p14:creationId xmlns:p14="http://schemas.microsoft.com/office/powerpoint/2010/main" val="6929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2"/>
                                        </p:tgtEl>
                                        <p:attrNameLst>
                                          <p:attrName>style.visibility</p:attrName>
                                        </p:attrNameLst>
                                      </p:cBhvr>
                                      <p:to>
                                        <p:strVal val="visible"/>
                                      </p:to>
                                    </p:set>
                                    <p:animEffect transition="in" filter="fade">
                                      <p:cBhvr>
                                        <p:cTn id="17" dur="500"/>
                                        <p:tgtEl>
                                          <p:spTgt spid="122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B7C7-61C4-4B70-B890-AA6E73B0E205}"/>
              </a:ext>
            </a:extLst>
          </p:cNvPr>
          <p:cNvSpPr>
            <a:spLocks noGrp="1"/>
          </p:cNvSpPr>
          <p:nvPr>
            <p:ph type="title"/>
          </p:nvPr>
        </p:nvSpPr>
        <p:spPr>
          <a:xfrm>
            <a:off x="838200" y="0"/>
            <a:ext cx="10515600" cy="1325563"/>
          </a:xfrm>
        </p:spPr>
        <p:txBody>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NEC Protocol used in LG TV</a:t>
            </a:r>
            <a:endParaRPr lang="en-IN" dirty="0"/>
          </a:p>
        </p:txBody>
      </p:sp>
      <p:pic>
        <p:nvPicPr>
          <p:cNvPr id="13314" name="Picture 2" descr="https://lh3.googleusercontent.com/SYOEA8xzpKQeVMItPfWClO4l2r-ziJeKdzEuo1M6TEat8PCl4qxxmNUd-Fq2rN3QRdUhu-3ZPhMp5YDjrjsKGY-mM7SC992XWwbgZdgEqvnyuHqIZqAZmzT4Z-OHtt8zu-3eF4YzVls">
            <a:extLst>
              <a:ext uri="{FF2B5EF4-FFF2-40B4-BE49-F238E27FC236}">
                <a16:creationId xmlns:a16="http://schemas.microsoft.com/office/drawing/2014/main" id="{D6B21BB1-C5B9-487E-9123-AA1FF7A469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441" y="2010385"/>
            <a:ext cx="6191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D0E0B4E-375D-4957-B667-CB85B4685CC5}"/>
              </a:ext>
            </a:extLst>
          </p:cNvPr>
          <p:cNvSpPr txBox="1"/>
          <p:nvPr/>
        </p:nvSpPr>
        <p:spPr>
          <a:xfrm>
            <a:off x="6693763" y="3118797"/>
            <a:ext cx="4989250" cy="2031325"/>
          </a:xfrm>
          <a:prstGeom prst="rect">
            <a:avLst/>
          </a:prstGeom>
          <a:noFill/>
        </p:spPr>
        <p:txBody>
          <a:bodyPr wrap="square" rtlCol="0">
            <a:spAutoFit/>
          </a:bodyPr>
          <a:lstStyle/>
          <a:p>
            <a:r>
              <a:rPr lang="en-IN" dirty="0"/>
              <a:t>Duty Cycle</a:t>
            </a:r>
          </a:p>
          <a:p>
            <a:endParaRPr lang="en-IN" dirty="0"/>
          </a:p>
          <a:p>
            <a:r>
              <a:rPr lang="en-IN" dirty="0"/>
              <a:t>If we analyse any one clock cycle, duty cycle is the ratio of (duration of logical ‘1’)/(duration of total cycle)*100%</a:t>
            </a:r>
          </a:p>
          <a:p>
            <a:endParaRPr lang="en-IN" dirty="0"/>
          </a:p>
          <a:p>
            <a:endParaRPr lang="en-IN" dirty="0"/>
          </a:p>
        </p:txBody>
      </p:sp>
    </p:spTree>
    <p:extLst>
      <p:ext uri="{BB962C8B-B14F-4D97-AF65-F5344CB8AC3E}">
        <p14:creationId xmlns:p14="http://schemas.microsoft.com/office/powerpoint/2010/main" val="341515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14"/>
                                        </p:tgtEl>
                                        <p:attrNameLst>
                                          <p:attrName>style.visibility</p:attrName>
                                        </p:attrNameLst>
                                      </p:cBhvr>
                                      <p:to>
                                        <p:strVal val="visible"/>
                                      </p:to>
                                    </p:set>
                                    <p:animEffect transition="in" filter="fade">
                                      <p:cBhvr>
                                        <p:cTn id="12" dur="500"/>
                                        <p:tgtEl>
                                          <p:spTgt spid="133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lh3.googleusercontent.com/Ax0u-LhHAlFOtqpMnU-XaIzqm_Vteb1SdpIGOcV4bZiabHbsH6U_OhVtTx8WKL46VmfJWbgYjRm460VNopnubeJmBOS2sar8xHKH3hZ4_bxzv-KvCwOLDNRHkxQSoB56zNhSqeXEu_M">
            <a:extLst>
              <a:ext uri="{FF2B5EF4-FFF2-40B4-BE49-F238E27FC236}">
                <a16:creationId xmlns:a16="http://schemas.microsoft.com/office/drawing/2014/main" id="{B118E416-CB07-4F68-A7EB-3A43D4002F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0830" y="796923"/>
            <a:ext cx="7048500" cy="34385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8B1FD02-FD5E-461D-B267-21BB59A71B2A}"/>
              </a:ext>
            </a:extLst>
          </p:cNvPr>
          <p:cNvSpPr/>
          <p:nvPr/>
        </p:nvSpPr>
        <p:spPr>
          <a:xfrm>
            <a:off x="2246143" y="5252160"/>
            <a:ext cx="7699714" cy="1128514"/>
          </a:xfrm>
          <a:prstGeom prst="rect">
            <a:avLst/>
          </a:prstGeom>
        </p:spPr>
        <p:txBody>
          <a:bodyPr wrap="square">
            <a:spAutoFit/>
          </a:bodyPr>
          <a:lstStyle/>
          <a:p>
            <a:pPr>
              <a:spcAft>
                <a:spcPts val="1600"/>
              </a:spcAft>
            </a:pPr>
            <a:r>
              <a:rPr lang="en-IN" dirty="0">
                <a:solidFill>
                  <a:srgbClr val="000000"/>
                </a:solidFill>
                <a:latin typeface="Old Standard TT"/>
              </a:rPr>
              <a:t>LOGICAL ‘0’ HAS 50% DUTY CYCLE.                LOGICAL ‘1’ HAS 25 % DUTY CYCLE.  </a:t>
            </a:r>
            <a:endParaRPr lang="en-IN" dirty="0"/>
          </a:p>
          <a:p>
            <a:br>
              <a:rPr lang="en-IN" dirty="0"/>
            </a:br>
            <a:endParaRPr lang="en-IN" dirty="0"/>
          </a:p>
        </p:txBody>
      </p:sp>
      <p:sp>
        <p:nvSpPr>
          <p:cNvPr id="5" name="Rectangle 4">
            <a:extLst>
              <a:ext uri="{FF2B5EF4-FFF2-40B4-BE49-F238E27FC236}">
                <a16:creationId xmlns:a16="http://schemas.microsoft.com/office/drawing/2014/main" id="{FB3FA506-D0AA-413F-9B88-698E05976FC2}"/>
              </a:ext>
            </a:extLst>
          </p:cNvPr>
          <p:cNvSpPr/>
          <p:nvPr/>
        </p:nvSpPr>
        <p:spPr>
          <a:xfrm>
            <a:off x="0" y="5816417"/>
            <a:ext cx="12192000" cy="923330"/>
          </a:xfrm>
          <a:prstGeom prst="rect">
            <a:avLst/>
          </a:prstGeom>
        </p:spPr>
        <p:txBody>
          <a:bodyPr wrap="square">
            <a:spAutoFit/>
          </a:bodyPr>
          <a:lstStyle/>
          <a:p>
            <a:pPr algn="ctr"/>
            <a:r>
              <a:rPr lang="fr-FR" dirty="0">
                <a:solidFill>
                  <a:srgbClr val="000000"/>
                </a:solidFill>
                <a:latin typeface="Arial" panose="020B0604020202020204" pitchFamily="34" charset="0"/>
              </a:rPr>
              <a:t>Image </a:t>
            </a:r>
            <a:r>
              <a:rPr lang="fr-FR" dirty="0" err="1">
                <a:solidFill>
                  <a:srgbClr val="000000"/>
                </a:solidFill>
                <a:latin typeface="Arial" panose="020B0604020202020204" pitchFamily="34" charset="0"/>
              </a:rPr>
              <a:t>Courtesy</a:t>
            </a:r>
            <a:r>
              <a:rPr lang="fr-FR" dirty="0">
                <a:solidFill>
                  <a:srgbClr val="000000"/>
                </a:solidFill>
                <a:latin typeface="Arial" panose="020B0604020202020204" pitchFamily="34" charset="0"/>
              </a:rPr>
              <a:t> : http://www.circuitvalley.com/2012/09/infrared-ir-nec-microcontroller-pic-avr.html</a:t>
            </a:r>
            <a:endParaRPr lang="fr-FR" dirty="0"/>
          </a:p>
          <a:p>
            <a:pPr algn="ctr"/>
            <a:br>
              <a:rPr lang="fr-FR" dirty="0"/>
            </a:br>
            <a:endParaRPr lang="en-IN" dirty="0"/>
          </a:p>
        </p:txBody>
      </p:sp>
    </p:spTree>
    <p:extLst>
      <p:ext uri="{BB962C8B-B14F-4D97-AF65-F5344CB8AC3E}">
        <p14:creationId xmlns:p14="http://schemas.microsoft.com/office/powerpoint/2010/main" val="19419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lh5.googleusercontent.com/MYQ1avRJtWkq-It5eyEurTyQmsRWD5OUMYYDys3P4w3SRptV6hrILKhMacxfrynqYQU4BdOXXBNX1zxBsB7dcdTz5SWuwDsLI4IKcAiNb2TfXOLgtkgg1golKxgSLFusk53w1NWmb5s">
            <a:extLst>
              <a:ext uri="{FF2B5EF4-FFF2-40B4-BE49-F238E27FC236}">
                <a16:creationId xmlns:a16="http://schemas.microsoft.com/office/drawing/2014/main" id="{93464F97-9507-4127-8E80-1C2E8375BC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4799" y="522264"/>
            <a:ext cx="2466975" cy="2466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3E2BB28-1019-41C0-A795-222F8A86F110}"/>
              </a:ext>
            </a:extLst>
          </p:cNvPr>
          <p:cNvSpPr/>
          <p:nvPr/>
        </p:nvSpPr>
        <p:spPr>
          <a:xfrm>
            <a:off x="3909134" y="946556"/>
            <a:ext cx="6096000" cy="1618392"/>
          </a:xfrm>
          <a:prstGeom prst="rect">
            <a:avLst/>
          </a:prstGeom>
        </p:spPr>
        <p:txBody>
          <a:bodyPr>
            <a:spAutoFit/>
          </a:bodyPr>
          <a:lstStyle/>
          <a:p>
            <a:pPr>
              <a:spcBef>
                <a:spcPts val="1100"/>
              </a:spcBef>
              <a:spcAft>
                <a:spcPts val="1100"/>
              </a:spcAft>
            </a:pPr>
            <a:r>
              <a:rPr lang="en-IN" dirty="0">
                <a:solidFill>
                  <a:srgbClr val="2A2828"/>
                </a:solidFill>
                <a:latin typeface="Arial" panose="020B0604020202020204" pitchFamily="34" charset="0"/>
              </a:rPr>
              <a:t>Whenever a signal is sent, a 9 </a:t>
            </a:r>
            <a:r>
              <a:rPr lang="en-IN" dirty="0" err="1">
                <a:solidFill>
                  <a:srgbClr val="2A2828"/>
                </a:solidFill>
                <a:latin typeface="Arial" panose="020B0604020202020204" pitchFamily="34" charset="0"/>
              </a:rPr>
              <a:t>ms</a:t>
            </a:r>
            <a:r>
              <a:rPr lang="en-IN" dirty="0">
                <a:solidFill>
                  <a:srgbClr val="2A2828"/>
                </a:solidFill>
                <a:latin typeface="Arial" panose="020B0604020202020204" pitchFamily="34" charset="0"/>
              </a:rPr>
              <a:t> pulse burst is passed which contains 25% duty cycle which is followed by a 4.5ms space </a:t>
            </a:r>
            <a:endParaRPr lang="en-IN" dirty="0"/>
          </a:p>
          <a:p>
            <a:br>
              <a:rPr lang="en-IN" dirty="0"/>
            </a:br>
            <a:endParaRPr lang="en-IN" dirty="0"/>
          </a:p>
        </p:txBody>
      </p:sp>
      <p:pic>
        <p:nvPicPr>
          <p:cNvPr id="15364" name="Picture 4" descr="https://lh6.googleusercontent.com/LwrjA76tWFnoraN2FHZBrh9mhv7VCJHuR2yrNXrqNcwyibUlHe3pQwyEONDfv5Jav5eUfugdGCd1Ou-MreY284y2awSfR6F5pLf8pVms5ZbVcIOW9qHj3mzUvupyh5SSh__b7aYCUR0">
            <a:extLst>
              <a:ext uri="{FF2B5EF4-FFF2-40B4-BE49-F238E27FC236}">
                <a16:creationId xmlns:a16="http://schemas.microsoft.com/office/drawing/2014/main" id="{A363F12F-897F-4CB3-8FE8-976E5A884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08184"/>
            <a:ext cx="3771900" cy="2495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5FEF2B9-1B6F-441B-9A41-3F785F71E3B8}"/>
              </a:ext>
            </a:extLst>
          </p:cNvPr>
          <p:cNvSpPr/>
          <p:nvPr/>
        </p:nvSpPr>
        <p:spPr>
          <a:xfrm>
            <a:off x="3909134" y="3992207"/>
            <a:ext cx="6096000" cy="1128514"/>
          </a:xfrm>
          <a:prstGeom prst="rect">
            <a:avLst/>
          </a:prstGeom>
        </p:spPr>
        <p:txBody>
          <a:bodyPr>
            <a:spAutoFit/>
          </a:bodyPr>
          <a:lstStyle/>
          <a:p>
            <a:pPr>
              <a:spcAft>
                <a:spcPts val="1600"/>
              </a:spcAft>
            </a:pPr>
            <a:r>
              <a:rPr lang="en-IN" dirty="0">
                <a:solidFill>
                  <a:srgbClr val="000000"/>
                </a:solidFill>
                <a:latin typeface="Old Standard TT"/>
              </a:rPr>
              <a:t>This is followed by a 8 bit address and 8 bit logical inverse of it.</a:t>
            </a:r>
            <a:endParaRPr lang="en-IN" dirty="0"/>
          </a:p>
          <a:p>
            <a:br>
              <a:rPr lang="en-IN" dirty="0"/>
            </a:br>
            <a:endParaRPr lang="en-IN" dirty="0"/>
          </a:p>
        </p:txBody>
      </p:sp>
    </p:spTree>
    <p:extLst>
      <p:ext uri="{BB962C8B-B14F-4D97-AF65-F5344CB8AC3E}">
        <p14:creationId xmlns:p14="http://schemas.microsoft.com/office/powerpoint/2010/main" val="476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64"/>
                                        </p:tgtEl>
                                        <p:attrNameLst>
                                          <p:attrName>style.visibility</p:attrName>
                                        </p:attrNameLst>
                                      </p:cBhvr>
                                      <p:to>
                                        <p:strVal val="visible"/>
                                      </p:to>
                                    </p:set>
                                    <p:animEffect transition="in" filter="fade">
                                      <p:cBhvr>
                                        <p:cTn id="17" dur="500"/>
                                        <p:tgtEl>
                                          <p:spTgt spid="1536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lh6.googleusercontent.com/Ehth-ux0pFXVORfvjSzKgjtsY6mGe0kDZ_j3m7Qp8fQoisutNOPJybHJM8gydXRBCQLkZAg9RNgLun2F5foy9lokQhT7Tyhj2zG23-S_Q968tfDKuJJ_HB5dET91NdfalavwCcurh10">
            <a:extLst>
              <a:ext uri="{FF2B5EF4-FFF2-40B4-BE49-F238E27FC236}">
                <a16:creationId xmlns:a16="http://schemas.microsoft.com/office/drawing/2014/main" id="{77FDE859-5D25-467E-9687-1CE26612C0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206" y="1196035"/>
            <a:ext cx="3790950" cy="26193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51C830A-D8C3-490E-9CA8-F466F9CA545E}"/>
              </a:ext>
            </a:extLst>
          </p:cNvPr>
          <p:cNvSpPr/>
          <p:nvPr/>
        </p:nvSpPr>
        <p:spPr>
          <a:xfrm>
            <a:off x="4811698" y="1416962"/>
            <a:ext cx="6196613" cy="2177519"/>
          </a:xfrm>
          <a:prstGeom prst="rect">
            <a:avLst/>
          </a:prstGeom>
        </p:spPr>
        <p:txBody>
          <a:bodyPr wrap="square">
            <a:spAutoFit/>
          </a:bodyPr>
          <a:lstStyle/>
          <a:p>
            <a:pPr>
              <a:spcBef>
                <a:spcPts val="1100"/>
              </a:spcBef>
              <a:spcAft>
                <a:spcPts val="1100"/>
              </a:spcAft>
            </a:pPr>
            <a:r>
              <a:rPr lang="en-IN" dirty="0">
                <a:solidFill>
                  <a:srgbClr val="2A2828"/>
                </a:solidFill>
                <a:latin typeface="Arial" panose="020B0604020202020204" pitchFamily="34" charset="0"/>
              </a:rPr>
              <a:t>And at last the command is transferred in 8 bit followed by its 8 bit logical inverse. (which makes overall length same )</a:t>
            </a:r>
            <a:endParaRPr lang="en-IN" dirty="0"/>
          </a:p>
          <a:p>
            <a:pPr>
              <a:spcBef>
                <a:spcPts val="1100"/>
              </a:spcBef>
              <a:spcAft>
                <a:spcPts val="1100"/>
              </a:spcAft>
            </a:pPr>
            <a:r>
              <a:rPr lang="en-IN" dirty="0">
                <a:solidFill>
                  <a:srgbClr val="2A2828"/>
                </a:solidFill>
                <a:latin typeface="Arial" panose="020B0604020202020204" pitchFamily="34" charset="0"/>
              </a:rPr>
              <a:t>To signify the end of message transmission a final burst of 562.5µs is transmitted.</a:t>
            </a:r>
            <a:endParaRPr lang="en-IN" dirty="0"/>
          </a:p>
          <a:p>
            <a:br>
              <a:rPr lang="en-IN" dirty="0"/>
            </a:br>
            <a:endParaRPr lang="en-IN" dirty="0"/>
          </a:p>
        </p:txBody>
      </p:sp>
    </p:spTree>
    <p:extLst>
      <p:ext uri="{BB962C8B-B14F-4D97-AF65-F5344CB8AC3E}">
        <p14:creationId xmlns:p14="http://schemas.microsoft.com/office/powerpoint/2010/main" val="349190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5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lh3.googleusercontent.com/73ejBlte_WcOFM3zzG53Gjcpa4vHhTG_d4zlpy0xiOkexCbv8ZL1uW2ekwXSpXZLGcn1WekcEvWn8yRA1MbsT5IdXHKJioks4MIANhv5K--t8bHAMuMV0Y1YktMlFSkZ1r1fbflCSmM">
            <a:extLst>
              <a:ext uri="{FF2B5EF4-FFF2-40B4-BE49-F238E27FC236}">
                <a16:creationId xmlns:a16="http://schemas.microsoft.com/office/drawing/2014/main" id="{E68786F1-FC51-471C-9D88-A7567B92BD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573" y="2937731"/>
            <a:ext cx="11984854" cy="2447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C9D146E-6752-4397-89E6-3ACAF80BB74D}"/>
              </a:ext>
            </a:extLst>
          </p:cNvPr>
          <p:cNvSpPr/>
          <p:nvPr/>
        </p:nvSpPr>
        <p:spPr>
          <a:xfrm>
            <a:off x="0" y="5793457"/>
            <a:ext cx="11984854" cy="923330"/>
          </a:xfrm>
          <a:prstGeom prst="rect">
            <a:avLst/>
          </a:prstGeom>
        </p:spPr>
        <p:txBody>
          <a:bodyPr wrap="square">
            <a:spAutoFit/>
          </a:bodyPr>
          <a:lstStyle/>
          <a:p>
            <a:r>
              <a:rPr lang="en-IN" dirty="0">
                <a:solidFill>
                  <a:srgbClr val="000000"/>
                </a:solidFill>
                <a:latin typeface="Arial" panose="020B0604020202020204" pitchFamily="34" charset="0"/>
              </a:rPr>
              <a:t>https://exploreembedded.com/wiki/NEC_IR_Remote_Control_Interface_with_8051</a:t>
            </a:r>
            <a:endParaRPr lang="en-IN" dirty="0"/>
          </a:p>
          <a:p>
            <a:br>
              <a:rPr lang="en-IN" dirty="0"/>
            </a:br>
            <a:endParaRPr lang="en-IN" dirty="0"/>
          </a:p>
        </p:txBody>
      </p:sp>
      <p:sp>
        <p:nvSpPr>
          <p:cNvPr id="5" name="TextBox 4">
            <a:extLst>
              <a:ext uri="{FF2B5EF4-FFF2-40B4-BE49-F238E27FC236}">
                <a16:creationId xmlns:a16="http://schemas.microsoft.com/office/drawing/2014/main" id="{006B76D2-2837-403B-AA07-EFDD02A19059}"/>
              </a:ext>
            </a:extLst>
          </p:cNvPr>
          <p:cNvSpPr txBox="1"/>
          <p:nvPr/>
        </p:nvSpPr>
        <p:spPr>
          <a:xfrm>
            <a:off x="103574" y="452761"/>
            <a:ext cx="11881280" cy="584775"/>
          </a:xfrm>
          <a:prstGeom prst="rect">
            <a:avLst/>
          </a:prstGeom>
          <a:noFill/>
        </p:spPr>
        <p:txBody>
          <a:bodyPr wrap="square" rtlCol="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Complete Propagation of a Signal</a:t>
            </a:r>
            <a:endParaRPr lang="en-IN" sz="3200" dirty="0"/>
          </a:p>
        </p:txBody>
      </p:sp>
    </p:spTree>
    <p:extLst>
      <p:ext uri="{BB962C8B-B14F-4D97-AF65-F5344CB8AC3E}">
        <p14:creationId xmlns:p14="http://schemas.microsoft.com/office/powerpoint/2010/main" val="178856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24134-A266-4668-BD37-9F837BC20F43}"/>
              </a:ext>
            </a:extLst>
          </p:cNvPr>
          <p:cNvSpPr>
            <a:spLocks noGrp="1"/>
          </p:cNvSpPr>
          <p:nvPr>
            <p:ph type="title"/>
          </p:nvPr>
        </p:nvSpPr>
        <p:spPr>
          <a:xfrm>
            <a:off x="0" y="470517"/>
            <a:ext cx="12192000" cy="1215100"/>
          </a:xfrm>
        </p:spPr>
        <p:txBody>
          <a:bodyPr>
            <a:normAutofit fontScale="90000"/>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Project Extension: Making Universal IR Remote applicable to all devices</a:t>
            </a:r>
            <a:endParaRPr lang="en-IN" dirty="0"/>
          </a:p>
        </p:txBody>
      </p:sp>
      <p:pic>
        <p:nvPicPr>
          <p:cNvPr id="18434" name="Picture 2" descr="https://lh5.googleusercontent.com/FbqsHo_vQnDVjpzba_UlAWP-kAPXwdR5Gbbk5ee1HYDjDqIDRRGeQqkyu4oMAtU7w1pDje8GppDk4vfU0cTUYyx_CVzyPp92ftVkWa00WbTZoM3AfotTP35lxuF_HlAKqMRgabjPzZo">
            <a:extLst>
              <a:ext uri="{FF2B5EF4-FFF2-40B4-BE49-F238E27FC236}">
                <a16:creationId xmlns:a16="http://schemas.microsoft.com/office/drawing/2014/main" id="{04940212-8B28-4FA2-98D7-0611315A0E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858169"/>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79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Effect transition="in" filter="fade">
                                      <p:cBhvr>
                                        <p:cTn id="12" dur="500"/>
                                        <p:tgtEl>
                                          <p:spTgt spid="18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5DD26-8950-4C85-B3DD-15AEEC4CFA0D}"/>
              </a:ext>
            </a:extLst>
          </p:cNvPr>
          <p:cNvSpPr>
            <a:spLocks noGrp="1"/>
          </p:cNvSpPr>
          <p:nvPr>
            <p:ph type="title"/>
          </p:nvPr>
        </p:nvSpPr>
        <p:spPr/>
        <p:txBody>
          <a:bodyPr>
            <a:normAutofit/>
          </a:bodyPr>
          <a:lstStyle/>
          <a:p>
            <a:pPr algn="ctr"/>
            <a:r>
              <a:rPr lang="en-US" sz="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Project Video</a:t>
            </a:r>
            <a:endParaRPr lang="en-IN" sz="6600" dirty="0"/>
          </a:p>
        </p:txBody>
      </p:sp>
    </p:spTree>
    <p:extLst>
      <p:ext uri="{BB962C8B-B14F-4D97-AF65-F5344CB8AC3E}">
        <p14:creationId xmlns:p14="http://schemas.microsoft.com/office/powerpoint/2010/main" val="8830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7CAD-F44D-43C9-80A0-48FF298371DD}"/>
              </a:ext>
            </a:extLst>
          </p:cNvPr>
          <p:cNvSpPr>
            <a:spLocks noGrp="1"/>
          </p:cNvSpPr>
          <p:nvPr>
            <p:ph type="title"/>
          </p:nvPr>
        </p:nvSpPr>
        <p:spPr/>
        <p:txBody>
          <a:bodyPr>
            <a:normAutofit/>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a:t>
            </a:r>
            <a:endParaRPr lang="en-IN" dirty="0"/>
          </a:p>
        </p:txBody>
      </p:sp>
      <p:sp>
        <p:nvSpPr>
          <p:cNvPr id="3" name="Content Placeholder 2">
            <a:extLst>
              <a:ext uri="{FF2B5EF4-FFF2-40B4-BE49-F238E27FC236}">
                <a16:creationId xmlns:a16="http://schemas.microsoft.com/office/drawing/2014/main" id="{25B44F35-7268-4DC1-A3FA-FCC63ECF62B0}"/>
              </a:ext>
            </a:extLst>
          </p:cNvPr>
          <p:cNvSpPr>
            <a:spLocks noGrp="1"/>
          </p:cNvSpPr>
          <p:nvPr>
            <p:ph idx="1"/>
          </p:nvPr>
        </p:nvSpPr>
        <p:spPr>
          <a:xfrm>
            <a:off x="838200" y="1825625"/>
            <a:ext cx="4603812" cy="4351338"/>
          </a:xfrm>
        </p:spPr>
        <p:txBody>
          <a:bodyPr/>
          <a:lstStyle/>
          <a:p>
            <a:pPr marL="0" indent="0">
              <a:buNone/>
            </a:pPr>
            <a:r>
              <a:rPr lang="en-IN" dirty="0"/>
              <a:t>We were able to make a Bluetooth controlled smart T.V. Remote for L.G. T.V. By sending signals through Bluetooth on FPGA board by implementing NEC protocol. We would like to carry forward this work and would like to implement universal remote.</a:t>
            </a:r>
          </a:p>
          <a:p>
            <a:pPr marL="0" indent="0">
              <a:buNone/>
            </a:pPr>
            <a:endParaRPr lang="en-IN" dirty="0"/>
          </a:p>
        </p:txBody>
      </p:sp>
      <p:pic>
        <p:nvPicPr>
          <p:cNvPr id="22530" name="Picture 2" descr="https://lh3.googleusercontent.com/EWbXrEcAspGzHgRw5YRbAy80u2gzzgHXf3KuMZ7UbTS1QR_8kTPTJfz33LoVwFhYIGbTxiKPQ4y-XKdTiQB0_-Boh8EaBFg3-FSt5-83XMf1pdJ4w-f5xNoEseawydvx868YotwTlQA">
            <a:extLst>
              <a:ext uri="{FF2B5EF4-FFF2-40B4-BE49-F238E27FC236}">
                <a16:creationId xmlns:a16="http://schemas.microsoft.com/office/drawing/2014/main" id="{7BA93535-164A-4B48-862E-2DD3373DE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0948" y="1825625"/>
            <a:ext cx="5780121" cy="31565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9B7AADD-9DB6-4765-9F71-0388A332AAE3}"/>
              </a:ext>
            </a:extLst>
          </p:cNvPr>
          <p:cNvSpPr txBox="1"/>
          <p:nvPr/>
        </p:nvSpPr>
        <p:spPr>
          <a:xfrm>
            <a:off x="5920949" y="5299969"/>
            <a:ext cx="5859720" cy="1754326"/>
          </a:xfrm>
          <a:prstGeom prst="rect">
            <a:avLst/>
          </a:prstGeom>
          <a:noFill/>
        </p:spPr>
        <p:txBody>
          <a:bodyPr wrap="square" rtlCol="0">
            <a:spAutoFit/>
          </a:bodyPr>
          <a:lstStyle/>
          <a:p>
            <a:r>
              <a:rPr lang="en-IN" dirty="0"/>
              <a:t>This diagram is expected output that we observed from Arduino using LG TV remote</a:t>
            </a:r>
          </a:p>
          <a:p>
            <a:r>
              <a:rPr lang="en-IN" dirty="0"/>
              <a:t>Here s stands for space or 0 in the output from LED and m stands for mark or a clock cycle</a:t>
            </a:r>
          </a:p>
          <a:p>
            <a:br>
              <a:rPr lang="en-IN" dirty="0"/>
            </a:br>
            <a:endParaRPr lang="en-IN" dirty="0"/>
          </a:p>
        </p:txBody>
      </p:sp>
    </p:spTree>
    <p:extLst>
      <p:ext uri="{BB962C8B-B14F-4D97-AF65-F5344CB8AC3E}">
        <p14:creationId xmlns:p14="http://schemas.microsoft.com/office/powerpoint/2010/main" val="11252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930D-5FF7-4D5D-8CD4-5E5D7F3BC63C}"/>
              </a:ext>
            </a:extLst>
          </p:cNvPr>
          <p:cNvSpPr>
            <a:spLocks noGrp="1"/>
          </p:cNvSpPr>
          <p:nvPr>
            <p:ph type="title"/>
          </p:nvPr>
        </p:nvSpPr>
        <p:spPr>
          <a:xfrm>
            <a:off x="838200" y="585926"/>
            <a:ext cx="10107967" cy="1109709"/>
          </a:xfrm>
        </p:spPr>
        <p:txBody>
          <a:bodyPr>
            <a:normAutofit/>
          </a:bodyPr>
          <a:lstStyle/>
          <a:p>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Bibliography</a:t>
            </a:r>
            <a:endParaRPr lang="en-IN" dirty="0"/>
          </a:p>
        </p:txBody>
      </p:sp>
      <p:sp>
        <p:nvSpPr>
          <p:cNvPr id="3" name="Content Placeholder 2">
            <a:extLst>
              <a:ext uri="{FF2B5EF4-FFF2-40B4-BE49-F238E27FC236}">
                <a16:creationId xmlns:a16="http://schemas.microsoft.com/office/drawing/2014/main" id="{77E018C0-045F-4E4B-8603-28269B99B5E8}"/>
              </a:ext>
            </a:extLst>
          </p:cNvPr>
          <p:cNvSpPr>
            <a:spLocks noGrp="1"/>
          </p:cNvSpPr>
          <p:nvPr>
            <p:ph idx="1"/>
          </p:nvPr>
        </p:nvSpPr>
        <p:spPr/>
        <p:txBody>
          <a:bodyPr>
            <a:normAutofit fontScale="77500" lnSpcReduction="20000"/>
          </a:bodyPr>
          <a:lstStyle/>
          <a:p>
            <a:r>
              <a:rPr lang="en-IN" u="sng" dirty="0">
                <a:hlinkClick r:id="rId2"/>
              </a:rPr>
              <a:t>https://exploreembedded.com/wiki/NEC_IR_Remote_Control_Interface_with_8051</a:t>
            </a:r>
            <a:endParaRPr lang="en-IN" dirty="0"/>
          </a:p>
          <a:p>
            <a:r>
              <a:rPr lang="en-IN" u="sng" dirty="0">
                <a:hlinkClick r:id="rId3"/>
              </a:rPr>
              <a:t>http://www.circuitvalley.com/2013/09/nec-protocol-ir-infrared-remote-control.html</a:t>
            </a:r>
            <a:endParaRPr lang="en-IN" dirty="0"/>
          </a:p>
          <a:p>
            <a:r>
              <a:rPr lang="en-IN" u="sng" dirty="0">
                <a:hlinkClick r:id="rId4"/>
              </a:rPr>
              <a:t>https://wiki.eprolabs.com/index.php?title=Bluetooth_Module_HC-05</a:t>
            </a:r>
            <a:endParaRPr lang="en-IN" dirty="0"/>
          </a:p>
          <a:p>
            <a:r>
              <a:rPr lang="en-IN" u="sng" dirty="0">
                <a:hlinkClick r:id="rId5"/>
              </a:rPr>
              <a:t>https://www.slideshare.net/DeepakFloria/divide-by-n-clock</a:t>
            </a:r>
            <a:endParaRPr lang="en-IN" dirty="0"/>
          </a:p>
          <a:p>
            <a:r>
              <a:rPr lang="en-IN" dirty="0"/>
              <a:t>RC-5 algorithm explanation and its encryption and decryption - </a:t>
            </a:r>
          </a:p>
          <a:p>
            <a:r>
              <a:rPr lang="en-IN" u="sng" dirty="0">
                <a:hlinkClick r:id="rId6"/>
              </a:rPr>
              <a:t>http://ustr.sancaleve.com/infrared/infrared1.shtml</a:t>
            </a:r>
            <a:endParaRPr lang="en-IN" dirty="0"/>
          </a:p>
          <a:p>
            <a:r>
              <a:rPr lang="en-IN" dirty="0">
                <a:hlinkClick r:id="rId7"/>
              </a:rPr>
              <a:t>http://clearwater.com.au/code/rc5</a:t>
            </a:r>
            <a:endParaRPr lang="en-IN" dirty="0"/>
          </a:p>
          <a:p>
            <a:pPr marL="0" indent="0">
              <a:buNone/>
            </a:pPr>
            <a:br>
              <a:rPr lang="en-IN" dirty="0"/>
            </a:br>
            <a:endParaRPr lang="en-IN" u="sng" dirty="0"/>
          </a:p>
          <a:p>
            <a:pPr marL="0" indent="0">
              <a:buNone/>
            </a:pPr>
            <a:r>
              <a:rPr lang="en-IN" u="sng" dirty="0"/>
              <a:t> </a:t>
            </a:r>
            <a:endParaRPr lang="en-IN" dirty="0"/>
          </a:p>
          <a:p>
            <a:endParaRPr lang="en-IN" dirty="0"/>
          </a:p>
          <a:p>
            <a:pPr marL="0" indent="0">
              <a:buNone/>
            </a:pPr>
            <a:r>
              <a:rPr lang="en-IN" dirty="0"/>
              <a:t>   </a:t>
            </a:r>
          </a:p>
        </p:txBody>
      </p:sp>
    </p:spTree>
    <p:extLst>
      <p:ext uri="{BB962C8B-B14F-4D97-AF65-F5344CB8AC3E}">
        <p14:creationId xmlns:p14="http://schemas.microsoft.com/office/powerpoint/2010/main" val="83371141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7E7F915-6D5E-4CC5-8DA5-49A4A5797BF7}"/>
              </a:ext>
            </a:extLst>
          </p:cNvPr>
          <p:cNvSpPr/>
          <p:nvPr/>
        </p:nvSpPr>
        <p:spPr>
          <a:xfrm>
            <a:off x="-21181" y="0"/>
            <a:ext cx="12192000" cy="923330"/>
          </a:xfrm>
          <a:prstGeom prst="rect">
            <a:avLst/>
          </a:prstGeom>
          <a:noFill/>
        </p:spPr>
        <p:txBody>
          <a:bodyPr wrap="squar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Material Required</a:t>
            </a:r>
            <a:endParaRPr lang="en-US" sz="5400" b="0" cap="none" spc="0" dirty="0">
              <a:ln w="0"/>
              <a:solidFill>
                <a:schemeClr val="accent2"/>
              </a:solidFill>
              <a:effectLst>
                <a:outerShdw blurRad="38100" dist="25400" dir="5400000" algn="ctr" rotWithShape="0">
                  <a:srgbClr val="6E747A">
                    <a:alpha val="43000"/>
                  </a:srgbClr>
                </a:outerShdw>
              </a:effectLst>
            </a:endParaRPr>
          </a:p>
        </p:txBody>
      </p:sp>
      <p:sp>
        <p:nvSpPr>
          <p:cNvPr id="6" name="TextBox 5">
            <a:extLst>
              <a:ext uri="{FF2B5EF4-FFF2-40B4-BE49-F238E27FC236}">
                <a16:creationId xmlns:a16="http://schemas.microsoft.com/office/drawing/2014/main" id="{CB89DBDF-7868-49FD-8BA3-7C415931F352}"/>
              </a:ext>
            </a:extLst>
          </p:cNvPr>
          <p:cNvSpPr txBox="1"/>
          <p:nvPr/>
        </p:nvSpPr>
        <p:spPr>
          <a:xfrm>
            <a:off x="5631743" y="2505456"/>
            <a:ext cx="6344357" cy="1384995"/>
          </a:xfrm>
          <a:prstGeom prst="rect">
            <a:avLst/>
          </a:prstGeom>
          <a:noFill/>
        </p:spPr>
        <p:txBody>
          <a:bodyPr wrap="square" rtlCol="0">
            <a:spAutoFit/>
          </a:bodyPr>
          <a:lstStyle/>
          <a:p>
            <a:pPr marL="514350" indent="-514350">
              <a:buAutoNum type="arabicPeriod"/>
            </a:pPr>
            <a:r>
              <a:rPr lang="en-IN" sz="2800" dirty="0"/>
              <a:t>FPGA Module- BASYS 2: </a:t>
            </a:r>
          </a:p>
          <a:p>
            <a:pPr marL="514350" indent="-514350">
              <a:buAutoNum type="arabicPeriod"/>
            </a:pPr>
            <a:endParaRPr lang="en-IN" sz="2800" dirty="0"/>
          </a:p>
          <a:p>
            <a:pPr marL="514350" indent="-514350">
              <a:buAutoNum type="arabicPeriod"/>
            </a:pPr>
            <a:r>
              <a:rPr lang="en-IN" sz="2800" dirty="0"/>
              <a:t>Bluetooth Module</a:t>
            </a:r>
          </a:p>
        </p:txBody>
      </p:sp>
      <p:pic>
        <p:nvPicPr>
          <p:cNvPr id="9" name="Audio 8">
            <a:hlinkClick r:id="" action="ppaction://media"/>
            <a:extLst>
              <a:ext uri="{FF2B5EF4-FFF2-40B4-BE49-F238E27FC236}">
                <a16:creationId xmlns:a16="http://schemas.microsoft.com/office/drawing/2014/main" id="{551E5B43-7D61-476C-80F1-AFA44261E3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pic>
        <p:nvPicPr>
          <p:cNvPr id="1026" name="Picture 2" descr="https://lh6.googleusercontent.com/YlTDfs-RPyV4YL8Z1INRF3dI29sXs1G_F1xm-DeT5pjNIs5INFWOynZB39hgfLarVQqHc2vDs4pgT0WH_MjGSWLXIzqu7mebtbkiJIr65Vpq2v-EQfbC7dun7S2ILVo9SNeUzqiEvDc">
            <a:extLst>
              <a:ext uri="{FF2B5EF4-FFF2-40B4-BE49-F238E27FC236}">
                <a16:creationId xmlns:a16="http://schemas.microsoft.com/office/drawing/2014/main" id="{D8325159-3A1F-4E02-ADD5-EA8721527E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06223"/>
            <a:ext cx="5379319" cy="3682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3-muJ7ezErKCZqKq0qEN-79EN5WZysTEDT0tIiWCrGEE-D-8u30iRlZ0OelZTkaQQtXzGoKpV2ugHRb0aD-AmMFyDkZ4IL1vvPg4UZI0vG5k3IqxzMp0leMvMqhGZCAlSKjjl4nskJo">
            <a:extLst>
              <a:ext uri="{FF2B5EF4-FFF2-40B4-BE49-F238E27FC236}">
                <a16:creationId xmlns:a16="http://schemas.microsoft.com/office/drawing/2014/main" id="{6678F45A-3CEC-4977-B788-DA72D9E22B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4688745"/>
            <a:ext cx="5379318" cy="206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252695"/>
      </p:ext>
    </p:extLst>
  </p:cSld>
  <p:clrMapOvr>
    <a:masterClrMapping/>
  </p:clrMapOvr>
  <mc:AlternateContent xmlns:mc="http://schemas.openxmlformats.org/markup-compatibility/2006" xmlns:p14="http://schemas.microsoft.com/office/powerpoint/2010/main">
    <mc:Choice Requires="p14">
      <p:transition spd="slow" p14:dur="5000" advClick="0" advTm="20000">
        <p14:flip dir="r"/>
      </p:transition>
    </mc:Choice>
    <mc:Fallback xmlns="">
      <p:transition spd="slow"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9"/>
                </p:tgtEl>
              </p:cMediaNode>
            </p:audio>
          </p:childTnLst>
        </p:cTn>
      </p:par>
    </p:tnLst>
    <p:bldLst>
      <p:bldP spid="4"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indoor, holding&#10;&#10;Description generated with high confidence">
            <a:extLst>
              <a:ext uri="{FF2B5EF4-FFF2-40B4-BE49-F238E27FC236}">
                <a16:creationId xmlns:a16="http://schemas.microsoft.com/office/drawing/2014/main" id="{1A151A8D-934A-468F-85E7-15671D80D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83167"/>
            <a:ext cx="5291666" cy="5291666"/>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3080C193-6812-4E83-AEA0-457760C8A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5" y="783166"/>
            <a:ext cx="5291667" cy="5291667"/>
          </a:xfrm>
          <a:prstGeom prst="rect">
            <a:avLst/>
          </a:prstGeom>
        </p:spPr>
      </p:pic>
    </p:spTree>
    <p:extLst>
      <p:ext uri="{BB962C8B-B14F-4D97-AF65-F5344CB8AC3E}">
        <p14:creationId xmlns:p14="http://schemas.microsoft.com/office/powerpoint/2010/main" val="3583892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000">
        <p15:prstTrans prst="airplane"/>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DFCC2A-01E1-48AF-9335-6F3059CE8C6D}"/>
              </a:ext>
            </a:extLst>
          </p:cNvPr>
          <p:cNvSpPr>
            <a:spLocks noGrp="1"/>
          </p:cNvSpPr>
          <p:nvPr>
            <p:ph idx="1"/>
          </p:nvPr>
        </p:nvSpPr>
        <p:spPr>
          <a:xfrm>
            <a:off x="5452617" y="460354"/>
            <a:ext cx="4907623" cy="3617253"/>
          </a:xfrm>
        </p:spPr>
        <p:txBody>
          <a:bodyPr>
            <a:normAutofit/>
          </a:bodyPr>
          <a:lstStyle/>
          <a:p>
            <a:pPr marL="0" indent="0">
              <a:buNone/>
            </a:pPr>
            <a:r>
              <a:rPr lang="en-IN" sz="4400" dirty="0"/>
              <a:t>3. </a:t>
            </a:r>
            <a:r>
              <a:rPr lang="en-IN" sz="3200" dirty="0"/>
              <a:t> </a:t>
            </a:r>
            <a:r>
              <a:rPr lang="en-IN" sz="4400" dirty="0"/>
              <a:t>Arduino Uno</a:t>
            </a:r>
          </a:p>
          <a:p>
            <a:pPr marL="0" indent="0">
              <a:buNone/>
            </a:pPr>
            <a:r>
              <a:rPr lang="en-IN" sz="4400" dirty="0"/>
              <a:t>4. IR Transmitter   	Led </a:t>
            </a:r>
          </a:p>
          <a:p>
            <a:pPr marL="0" indent="0">
              <a:buNone/>
            </a:pPr>
            <a:r>
              <a:rPr lang="en-IN" sz="4400" dirty="0"/>
              <a:t>5. Jumper wires</a:t>
            </a:r>
          </a:p>
          <a:p>
            <a:pPr marL="0" indent="0">
              <a:buNone/>
            </a:pPr>
            <a:endParaRPr lang="en-IN" dirty="0"/>
          </a:p>
        </p:txBody>
      </p:sp>
      <p:pic>
        <p:nvPicPr>
          <p:cNvPr id="2051" name="Picture 3" descr="https://lh6.googleusercontent.com/15l-h5L7_xJjvTb0uG92wuPFJEttGrBawLyvaD9T00TTQa7jul_Cxvl8TAwMTrytsXTZeZkO3pEzA-3sMmirJB2JCQ4eLIsD64vRllAKxXGFEAp3gUYmWbMGjxRAOBFr4gDQ4stwZ50">
            <a:extLst>
              <a:ext uri="{FF2B5EF4-FFF2-40B4-BE49-F238E27FC236}">
                <a16:creationId xmlns:a16="http://schemas.microsoft.com/office/drawing/2014/main" id="{C1CAB5E7-3BAA-4BE3-86A9-3E01AF93F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830233"/>
            <a:ext cx="4187953" cy="25850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h_ZGgl9eoLO3_46GBTJ5Rn-x8m-EZA9WqsYVHyS4VyCZV8j6rixlCNT-4vnLVOEADA7Szs7r4clqlPrEBTThJe2Vvhdsyn7WRWw04LaE4MH0mywEWTqBQdspBAfOXalq0q47YerfLBw">
            <a:extLst>
              <a:ext uri="{FF2B5EF4-FFF2-40B4-BE49-F238E27FC236}">
                <a16:creationId xmlns:a16="http://schemas.microsoft.com/office/drawing/2014/main" id="{F4F2F373-0103-4979-92F5-A346F4A77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0233"/>
            <a:ext cx="2496311" cy="25850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h4.googleusercontent.com/3ymjK98Ua9jwjzwsPi9vAC8VGClI4XAuS-omaEXtRebSQ4grmMG_MoFh03jrVZOkgPqmROK0UOqDVQRX3WaxKNdb779Wau3FMftdh2Zo3Id0JjjhLmtSTo7ndTA5usZs8TI__7QcQPE">
            <a:extLst>
              <a:ext uri="{FF2B5EF4-FFF2-40B4-BE49-F238E27FC236}">
                <a16:creationId xmlns:a16="http://schemas.microsoft.com/office/drawing/2014/main" id="{0A06B693-D650-4054-B395-345055FFA1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 y="212980"/>
            <a:ext cx="3444412" cy="258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66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500"/>
                                  </p:stCondLst>
                                  <p:childTnLst>
                                    <p:set>
                                      <p:cBhvr>
                                        <p:cTn id="16" dur="1" fill="hold">
                                          <p:stCondLst>
                                            <p:cond delay="0"/>
                                          </p:stCondLst>
                                        </p:cTn>
                                        <p:tgtEl>
                                          <p:spTgt spid="2051"/>
                                        </p:tgtEl>
                                        <p:attrNameLst>
                                          <p:attrName>style.visibility</p:attrName>
                                        </p:attrNameLst>
                                      </p:cBhvr>
                                      <p:to>
                                        <p:strVal val="visible"/>
                                      </p:to>
                                    </p:set>
                                    <p:animEffect transition="in" filter="fade">
                                      <p:cBhvr>
                                        <p:cTn id="17" dur="500"/>
                                        <p:tgtEl>
                                          <p:spTgt spid="20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50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50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50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8B338E-7064-490B-A29A-61B8A49EBEC3}"/>
              </a:ext>
            </a:extLst>
          </p:cNvPr>
          <p:cNvSpPr>
            <a:spLocks noGrp="1"/>
          </p:cNvSpPr>
          <p:nvPr>
            <p:ph idx="1"/>
          </p:nvPr>
        </p:nvSpPr>
        <p:spPr>
          <a:xfrm>
            <a:off x="5453313" y="1899821"/>
            <a:ext cx="6738687" cy="2674397"/>
          </a:xfrm>
        </p:spPr>
        <p:txBody>
          <a:bodyPr>
            <a:normAutofit/>
          </a:bodyPr>
          <a:lstStyle/>
          <a:p>
            <a:pPr marL="0" indent="0">
              <a:buNone/>
            </a:pPr>
            <a:r>
              <a:rPr lang="en-IN" sz="3600" dirty="0"/>
              <a:t>6. IR Receiver – SM038</a:t>
            </a:r>
          </a:p>
          <a:p>
            <a:pPr marL="0" indent="0">
              <a:buNone/>
            </a:pPr>
            <a:r>
              <a:rPr lang="en-IN" sz="3600" dirty="0"/>
              <a:t>7. USB to Arduino serial communication cable</a:t>
            </a:r>
          </a:p>
        </p:txBody>
      </p:sp>
      <p:pic>
        <p:nvPicPr>
          <p:cNvPr id="3075" name="Picture 3" descr="https://lh4.googleusercontent.com/85eihqk9wzAGfZ6sMNusqEIdOEuIAtcn0FiLRtOIxsp-_B56fA75arbnAbQww4fY4pBVyboHbxKBFZRgHE_6ttWYBfnwzg2cnV2MsRQX62xG4f0BAOgd8FuTls1AJHorAI4sY0gpkF8">
            <a:extLst>
              <a:ext uri="{FF2B5EF4-FFF2-40B4-BE49-F238E27FC236}">
                <a16:creationId xmlns:a16="http://schemas.microsoft.com/office/drawing/2014/main" id="{0C03B4CC-9319-4EF1-9DAC-FC17FB0D2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2543"/>
            <a:ext cx="3399360" cy="359545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j-EMTFT25aKZZqVXToiWghmUxvrtEhcX9Lo_O3jOh1aOjO7y6XFqwKJCVOsHlCr7558Il2s2ISZdKPxaga_HLyNV1sjqKK30Kq37LHlF98JKxtRET_jK_etRWZ0yZhZtag8PQZJ56yY">
            <a:extLst>
              <a:ext uri="{FF2B5EF4-FFF2-40B4-BE49-F238E27FC236}">
                <a16:creationId xmlns:a16="http://schemas.microsoft.com/office/drawing/2014/main" id="{B2B0332D-A767-44AF-84FE-6A3F6D525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93700" cy="295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2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50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17131F-2154-477F-B86D-804942897941}"/>
              </a:ext>
            </a:extLst>
          </p:cNvPr>
          <p:cNvSpPr>
            <a:spLocks noGrp="1"/>
          </p:cNvSpPr>
          <p:nvPr>
            <p:ph idx="1"/>
          </p:nvPr>
        </p:nvSpPr>
        <p:spPr>
          <a:xfrm>
            <a:off x="4225771" y="3275860"/>
            <a:ext cx="3195961" cy="1057028"/>
          </a:xfrm>
        </p:spPr>
        <p:txBody>
          <a:bodyPr>
            <a:normAutofit fontScale="92500"/>
          </a:bodyPr>
          <a:lstStyle/>
          <a:p>
            <a:pPr marL="0" indent="0">
              <a:buNone/>
            </a:pPr>
            <a:r>
              <a:rPr lang="en-IN" dirty="0"/>
              <a:t>LG TV</a:t>
            </a:r>
          </a:p>
          <a:p>
            <a:pPr marL="0" indent="0">
              <a:buNone/>
            </a:pPr>
            <a:r>
              <a:rPr lang="en-IN" dirty="0"/>
              <a:t>LG TV Remote for test</a:t>
            </a:r>
          </a:p>
        </p:txBody>
      </p:sp>
      <p:pic>
        <p:nvPicPr>
          <p:cNvPr id="4099" name="Picture 3" descr="https://lh3.googleusercontent.com/YsmAcAfAhPjJlRtSWnKNIdEOvQriVXgpIS41xOTDLTxMB7NION8MlkLjylEYzHlB8vZU4185Omrf6l3kPA-skTVFhSSN1y_G5XBYayJHFEhcOFxexHR-MKrPOgK_D4ujdM8MCtpJsRI">
            <a:extLst>
              <a:ext uri="{FF2B5EF4-FFF2-40B4-BE49-F238E27FC236}">
                <a16:creationId xmlns:a16="http://schemas.microsoft.com/office/drawing/2014/main" id="{10FDF842-48E4-408F-A2F0-3C2A29CD3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204445" y="2263175"/>
            <a:ext cx="3123997" cy="31239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lh3.googleusercontent.com/D_5UePkFDMHHl2JKmIvdOiM-QH8LqyFyUdqrofOvCKP-bFNDF-NF96Jw0JpNaa8nL2ofEsjAmLdc2V6marngeZXIyCIb7PQTkHMkf5mnlUldmtNQb4KJ3crmVsyGDzMFPSonACJzGTU">
            <a:extLst>
              <a:ext uri="{FF2B5EF4-FFF2-40B4-BE49-F238E27FC236}">
                <a16:creationId xmlns:a16="http://schemas.microsoft.com/office/drawing/2014/main" id="{45D4134D-E4FC-4DA3-AADB-3C1A842C5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59115"/>
            <a:ext cx="3647518" cy="2732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0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50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500"/>
                                  </p:stCondLst>
                                  <p:childTnLst>
                                    <p:set>
                                      <p:cBhvr>
                                        <p:cTn id="21" dur="1" fill="hold">
                                          <p:stCondLst>
                                            <p:cond delay="0"/>
                                          </p:stCondLst>
                                        </p:cTn>
                                        <p:tgtEl>
                                          <p:spTgt spid="4099"/>
                                        </p:tgtEl>
                                        <p:attrNameLst>
                                          <p:attrName>style.visibility</p:attrName>
                                        </p:attrNameLst>
                                      </p:cBhvr>
                                      <p:to>
                                        <p:strVal val="visible"/>
                                      </p:to>
                                    </p:set>
                                    <p:animEffect transition="in" filter="fade">
                                      <p:cBhvr>
                                        <p:cTn id="22"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6FC0-CB61-4B1F-8FC7-41A54DB2DC5B}"/>
              </a:ext>
            </a:extLst>
          </p:cNvPr>
          <p:cNvSpPr>
            <a:spLocks noGrp="1"/>
          </p:cNvSpPr>
          <p:nvPr>
            <p:ph type="title"/>
          </p:nvPr>
        </p:nvSpPr>
        <p:spPr>
          <a:xfrm>
            <a:off x="838200" y="0"/>
            <a:ext cx="10515600" cy="1325563"/>
          </a:xfrm>
        </p:spPr>
        <p:txBody>
          <a:bodyPr>
            <a:normAutofit/>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Block Diagram of Project</a:t>
            </a:r>
            <a:b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endParaRPr lang="en-IN" dirty="0"/>
          </a:p>
        </p:txBody>
      </p:sp>
      <p:sp>
        <p:nvSpPr>
          <p:cNvPr id="5" name="Rectangle 4">
            <a:extLst>
              <a:ext uri="{FF2B5EF4-FFF2-40B4-BE49-F238E27FC236}">
                <a16:creationId xmlns:a16="http://schemas.microsoft.com/office/drawing/2014/main" id="{9D98393D-A25B-464F-A7F0-0554AB41DCE4}"/>
              </a:ext>
            </a:extLst>
          </p:cNvPr>
          <p:cNvSpPr/>
          <p:nvPr/>
        </p:nvSpPr>
        <p:spPr>
          <a:xfrm>
            <a:off x="8558074" y="2031518"/>
            <a:ext cx="2219417" cy="1207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FSM TO DECODE VALUE SEND IN ASCII</a:t>
            </a:r>
          </a:p>
        </p:txBody>
      </p:sp>
      <p:sp>
        <p:nvSpPr>
          <p:cNvPr id="7" name="Rectangle 6">
            <a:extLst>
              <a:ext uri="{FF2B5EF4-FFF2-40B4-BE49-F238E27FC236}">
                <a16:creationId xmlns:a16="http://schemas.microsoft.com/office/drawing/2014/main" id="{8F9B8E31-0655-4139-B336-642C973A7BF4}"/>
              </a:ext>
            </a:extLst>
          </p:cNvPr>
          <p:cNvSpPr/>
          <p:nvPr/>
        </p:nvSpPr>
        <p:spPr>
          <a:xfrm>
            <a:off x="4793943" y="1662573"/>
            <a:ext cx="2411766" cy="1340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RS232</a:t>
            </a:r>
          </a:p>
          <a:p>
            <a:pPr algn="ctr"/>
            <a:r>
              <a:rPr lang="en-IN" dirty="0"/>
              <a:t>BLUETOOTH COMMUNICATION</a:t>
            </a:r>
          </a:p>
        </p:txBody>
      </p:sp>
      <p:pic>
        <p:nvPicPr>
          <p:cNvPr id="5122" name="Picture 2" descr="Related image">
            <a:extLst>
              <a:ext uri="{FF2B5EF4-FFF2-40B4-BE49-F238E27FC236}">
                <a16:creationId xmlns:a16="http://schemas.microsoft.com/office/drawing/2014/main" id="{71E75AC8-092F-4378-B37C-E581BB02D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03" y="4359764"/>
            <a:ext cx="3738630" cy="21029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lh3.googleusercontent.com/3-muJ7ezErKCZqKq0qEN-79EN5WZysTEDT0tIiWCrGEE-D-8u30iRlZ0OelZTkaQQtXzGoKpV2ugHRb0aD-AmMFyDkZ4IL1vvPg4UZI0vG5k3IqxzMp0leMvMqhGZCAlSKjjl4nskJo">
            <a:extLst>
              <a:ext uri="{FF2B5EF4-FFF2-40B4-BE49-F238E27FC236}">
                <a16:creationId xmlns:a16="http://schemas.microsoft.com/office/drawing/2014/main" id="{8EA0D768-8B2F-4A6B-996B-A764D308D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06" y="1593407"/>
            <a:ext cx="3497861" cy="13402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lh6.googleusercontent.com/YlTDfs-RPyV4YL8Z1INRF3dI29sXs1G_F1xm-DeT5pjNIs5INFWOynZB39hgfLarVQqHc2vDs4pgT0WH_MjGSWLXIzqu7mebtbkiJIr65Vpq2v-EQfbC7dun7S2ILVo9SNeUzqiEvDc">
            <a:extLst>
              <a:ext uri="{FF2B5EF4-FFF2-40B4-BE49-F238E27FC236}">
                <a16:creationId xmlns:a16="http://schemas.microsoft.com/office/drawing/2014/main" id="{C781B293-7C38-4DD4-B4CC-A8B5D39E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8040" y="4054505"/>
            <a:ext cx="2043342" cy="13988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ir transmission remote">
            <a:extLst>
              <a:ext uri="{FF2B5EF4-FFF2-40B4-BE49-F238E27FC236}">
                <a16:creationId xmlns:a16="http://schemas.microsoft.com/office/drawing/2014/main" id="{BC913CC0-5B21-4D74-ACD6-7DDDCD4C71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8879" y="3215893"/>
            <a:ext cx="1516324" cy="158203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1B6C5481-53DB-4BAD-83D8-84A7CD9ADF5A}"/>
              </a:ext>
            </a:extLst>
          </p:cNvPr>
          <p:cNvCxnSpPr/>
          <p:nvPr/>
        </p:nvCxnSpPr>
        <p:spPr>
          <a:xfrm flipV="1">
            <a:off x="1669002" y="3021187"/>
            <a:ext cx="0" cy="1251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D10BEE-9A96-4E33-9C4D-5ACA66CFA3E7}"/>
              </a:ext>
            </a:extLst>
          </p:cNvPr>
          <p:cNvCxnSpPr/>
          <p:nvPr/>
        </p:nvCxnSpPr>
        <p:spPr>
          <a:xfrm>
            <a:off x="7306322" y="2701625"/>
            <a:ext cx="1162975" cy="1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517F63-1E07-48C6-983F-435394238FB8}"/>
              </a:ext>
            </a:extLst>
          </p:cNvPr>
          <p:cNvCxnSpPr>
            <a:cxnSpLocks/>
            <a:stCxn id="5" idx="2"/>
          </p:cNvCxnSpPr>
          <p:nvPr/>
        </p:nvCxnSpPr>
        <p:spPr>
          <a:xfrm>
            <a:off x="9667783" y="3238881"/>
            <a:ext cx="0" cy="815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798193-6AEF-48C3-867A-6DA081C809DC}"/>
              </a:ext>
            </a:extLst>
          </p:cNvPr>
          <p:cNvCxnSpPr>
            <a:cxnSpLocks/>
          </p:cNvCxnSpPr>
          <p:nvPr/>
        </p:nvCxnSpPr>
        <p:spPr>
          <a:xfrm flipH="1" flipV="1">
            <a:off x="7137647" y="4614943"/>
            <a:ext cx="2370393" cy="15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26" name="Picture 6" descr="Image result for lg tv">
            <a:extLst>
              <a:ext uri="{FF2B5EF4-FFF2-40B4-BE49-F238E27FC236}">
                <a16:creationId xmlns:a16="http://schemas.microsoft.com/office/drawing/2014/main" id="{E99ACFEC-9436-4116-B459-3E458FC19D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8028" y="5120759"/>
            <a:ext cx="2228294" cy="2018427"/>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64AE8FED-E550-4F31-9403-CCC090978160}"/>
              </a:ext>
            </a:extLst>
          </p:cNvPr>
          <p:cNvCxnSpPr/>
          <p:nvPr/>
        </p:nvCxnSpPr>
        <p:spPr>
          <a:xfrm>
            <a:off x="3799642" y="2626030"/>
            <a:ext cx="8345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D5FF451-3E0E-4EC9-8D10-CD07DC448A8E}"/>
              </a:ext>
            </a:extLst>
          </p:cNvPr>
          <p:cNvCxnSpPr/>
          <p:nvPr/>
        </p:nvCxnSpPr>
        <p:spPr>
          <a:xfrm>
            <a:off x="6391923" y="5011031"/>
            <a:ext cx="0" cy="280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E7191E9-A42E-4DA2-B725-E0909D270CE0}"/>
              </a:ext>
            </a:extLst>
          </p:cNvPr>
          <p:cNvSpPr/>
          <p:nvPr/>
        </p:nvSpPr>
        <p:spPr>
          <a:xfrm>
            <a:off x="7839098" y="4753910"/>
            <a:ext cx="1516318" cy="2088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FPGA Implementing NEC Protocol and doing IR Transmission</a:t>
            </a:r>
          </a:p>
        </p:txBody>
      </p:sp>
      <p:sp>
        <p:nvSpPr>
          <p:cNvPr id="31" name="Rectangle 30">
            <a:extLst>
              <a:ext uri="{FF2B5EF4-FFF2-40B4-BE49-F238E27FC236}">
                <a16:creationId xmlns:a16="http://schemas.microsoft.com/office/drawing/2014/main" id="{213709CF-D67C-421E-A451-4D3C203C8340}"/>
              </a:ext>
            </a:extLst>
          </p:cNvPr>
          <p:cNvSpPr/>
          <p:nvPr/>
        </p:nvSpPr>
        <p:spPr>
          <a:xfrm>
            <a:off x="1811045" y="3238881"/>
            <a:ext cx="1899819" cy="8892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Communicating Phone with FPGA using HC-05</a:t>
            </a:r>
          </a:p>
        </p:txBody>
      </p:sp>
    </p:spTree>
    <p:extLst>
      <p:ext uri="{BB962C8B-B14F-4D97-AF65-F5344CB8AC3E}">
        <p14:creationId xmlns:p14="http://schemas.microsoft.com/office/powerpoint/2010/main" val="254012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124"/>
                                        </p:tgtEl>
                                        <p:attrNameLst>
                                          <p:attrName>style.visibility</p:attrName>
                                        </p:attrNameLst>
                                      </p:cBhvr>
                                      <p:to>
                                        <p:strVal val="visible"/>
                                      </p:to>
                                    </p:set>
                                    <p:animEffect transition="in" filter="fade">
                                      <p:cBhvr>
                                        <p:cTn id="67" dur="500"/>
                                        <p:tgtEl>
                                          <p:spTgt spid="51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500"/>
                                  </p:stCondLst>
                                  <p:childTnLst>
                                    <p:set>
                                      <p:cBhvr>
                                        <p:cTn id="76" dur="1" fill="hold">
                                          <p:stCondLst>
                                            <p:cond delay="0"/>
                                          </p:stCondLst>
                                        </p:cTn>
                                        <p:tgtEl>
                                          <p:spTgt spid="5126"/>
                                        </p:tgtEl>
                                        <p:attrNameLst>
                                          <p:attrName>style.visibility</p:attrName>
                                        </p:attrNameLst>
                                      </p:cBhvr>
                                      <p:to>
                                        <p:strVal val="visible"/>
                                      </p:to>
                                    </p:set>
                                    <p:animEffect transition="in" filter="fade">
                                      <p:cBhvr>
                                        <p:cTn id="7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8"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udio 10">
            <a:hlinkClick r:id="" action="ppaction://media"/>
            <a:extLst>
              <a:ext uri="{FF2B5EF4-FFF2-40B4-BE49-F238E27FC236}">
                <a16:creationId xmlns:a16="http://schemas.microsoft.com/office/drawing/2014/main" id="{9324BA95-223A-4496-80DF-389F5F845B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
        <p:nvSpPr>
          <p:cNvPr id="12" name="Rectangle 11">
            <a:extLst>
              <a:ext uri="{FF2B5EF4-FFF2-40B4-BE49-F238E27FC236}">
                <a16:creationId xmlns:a16="http://schemas.microsoft.com/office/drawing/2014/main" id="{FEF9B761-10C3-402D-89C3-B5AFADF25DB3}"/>
              </a:ext>
            </a:extLst>
          </p:cNvPr>
          <p:cNvSpPr/>
          <p:nvPr/>
        </p:nvSpPr>
        <p:spPr>
          <a:xfrm>
            <a:off x="1449137" y="212169"/>
            <a:ext cx="759515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Bluetooth Communication</a:t>
            </a:r>
          </a:p>
        </p:txBody>
      </p:sp>
      <p:sp>
        <p:nvSpPr>
          <p:cNvPr id="13" name="TextBox 12">
            <a:extLst>
              <a:ext uri="{FF2B5EF4-FFF2-40B4-BE49-F238E27FC236}">
                <a16:creationId xmlns:a16="http://schemas.microsoft.com/office/drawing/2014/main" id="{4EA6736D-5D4B-4225-9C16-31F939250011}"/>
              </a:ext>
            </a:extLst>
          </p:cNvPr>
          <p:cNvSpPr txBox="1"/>
          <p:nvPr/>
        </p:nvSpPr>
        <p:spPr>
          <a:xfrm>
            <a:off x="245494" y="1612530"/>
            <a:ext cx="8143904" cy="3847207"/>
          </a:xfrm>
          <a:prstGeom prst="rect">
            <a:avLst/>
          </a:prstGeom>
          <a:noFill/>
        </p:spPr>
        <p:txBody>
          <a:bodyPr wrap="square" rtlCol="0">
            <a:spAutoFit/>
          </a:bodyPr>
          <a:lstStyle/>
          <a:p>
            <a:pPr marL="342900" indent="-342900">
              <a:buAutoNum type="arabicPeriod"/>
            </a:pPr>
            <a:r>
              <a:rPr lang="en-IN" dirty="0"/>
              <a:t>We used HC-05 module for Bluetooth Communication between the phone and the FPGA  for sending wireless data.</a:t>
            </a:r>
          </a:p>
          <a:p>
            <a:pPr marL="342900" indent="-342900">
              <a:buAutoNum type="arabicPeriod"/>
            </a:pPr>
            <a:r>
              <a:rPr lang="en-IN" dirty="0"/>
              <a:t>HC‐05 module is an easy to use Bluetooth SPP (Serial Port Protocol) module, designed for transparent wireless serial connection setup.</a:t>
            </a:r>
          </a:p>
          <a:p>
            <a:pPr marL="342900" indent="-342900">
              <a:buAutoNum type="arabicPeriod"/>
            </a:pPr>
            <a:r>
              <a:rPr lang="en-IN" dirty="0"/>
              <a:t>The HC-05 Bluetooth Module can be used in a Master or Slave configuration, making it a great solution for wireless communication.</a:t>
            </a:r>
          </a:p>
          <a:p>
            <a:pPr marL="342900" indent="-342900">
              <a:buAutoNum type="arabicPeriod"/>
            </a:pPr>
            <a:r>
              <a:rPr lang="en-IN" dirty="0"/>
              <a:t>This serial port Bluetooth module is fully qualified Bluetooth V2.0+EDR (Enhanced Data Rate) 3Mbps Modulation with complete 2.4GHz radio transceiver and baseband.</a:t>
            </a:r>
          </a:p>
          <a:p>
            <a:pPr marL="342900" indent="-342900">
              <a:buAutoNum type="arabicPeriod"/>
            </a:pPr>
            <a:r>
              <a:rPr lang="en-IN" dirty="0"/>
              <a:t>The serial communication is done using RS232 standards.</a:t>
            </a:r>
          </a:p>
          <a:p>
            <a:pPr marL="342900" indent="-342900">
              <a:buAutoNum type="arabicPeriod"/>
            </a:pPr>
            <a:endParaRPr lang="en-IN" dirty="0"/>
          </a:p>
          <a:p>
            <a:pPr marL="342900" indent="-342900">
              <a:buAutoNum type="arabicPeriod"/>
            </a:pPr>
            <a:endParaRPr lang="en-IN" dirty="0"/>
          </a:p>
          <a:p>
            <a:endParaRPr lang="en-IN" sz="2800" dirty="0"/>
          </a:p>
        </p:txBody>
      </p:sp>
    </p:spTree>
    <p:extLst>
      <p:ext uri="{BB962C8B-B14F-4D97-AF65-F5344CB8AC3E}">
        <p14:creationId xmlns:p14="http://schemas.microsoft.com/office/powerpoint/2010/main" val="1370981288"/>
      </p:ext>
    </p:extLst>
  </p:cSld>
  <p:clrMapOvr>
    <a:masterClrMapping/>
  </p:clrMapOvr>
  <mc:AlternateContent xmlns:mc="http://schemas.openxmlformats.org/markup-compatibility/2006" xmlns:p14="http://schemas.microsoft.com/office/powerpoint/2010/main">
    <mc:Choice Requires="p14">
      <p:transition spd="slow" p14:dur="1250" advTm="20000">
        <p:split orient="vert"/>
      </p:transition>
    </mc:Choice>
    <mc:Fallback xmlns="">
      <p:transition spd="slow" advTm="20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1"/>
                </p:tgtEl>
              </p:cMediaNode>
            </p:audio>
          </p:childTnLst>
        </p:cTn>
      </p:par>
    </p:tnLst>
    <p:bldLst>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5355-FFCB-4E38-98C6-BB5A04B36556}"/>
              </a:ext>
            </a:extLst>
          </p:cNvPr>
          <p:cNvSpPr>
            <a:spLocks noGrp="1"/>
          </p:cNvSpPr>
          <p:nvPr>
            <p:ph type="title"/>
          </p:nvPr>
        </p:nvSpPr>
        <p:spPr/>
        <p:txBody>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RS232 Standard</a:t>
            </a:r>
            <a:endParaRPr lang="en-IN" dirty="0"/>
          </a:p>
        </p:txBody>
      </p:sp>
      <p:sp>
        <p:nvSpPr>
          <p:cNvPr id="3" name="Content Placeholder 2">
            <a:extLst>
              <a:ext uri="{FF2B5EF4-FFF2-40B4-BE49-F238E27FC236}">
                <a16:creationId xmlns:a16="http://schemas.microsoft.com/office/drawing/2014/main" id="{65F14DA9-E2F0-4C51-9A4A-D70686C9B2D2}"/>
              </a:ext>
            </a:extLst>
          </p:cNvPr>
          <p:cNvSpPr>
            <a:spLocks noGrp="1"/>
          </p:cNvSpPr>
          <p:nvPr>
            <p:ph idx="1"/>
          </p:nvPr>
        </p:nvSpPr>
        <p:spPr>
          <a:xfrm>
            <a:off x="7155402" y="2059618"/>
            <a:ext cx="4891596" cy="4412965"/>
          </a:xfrm>
        </p:spPr>
        <p:txBody>
          <a:bodyPr>
            <a:normAutofit/>
          </a:bodyPr>
          <a:lstStyle/>
          <a:p>
            <a:r>
              <a:rPr lang="en-IN" b="1" dirty="0"/>
              <a:t>Level logic:</a:t>
            </a:r>
            <a:br>
              <a:rPr lang="en-IN" dirty="0"/>
            </a:br>
            <a:r>
              <a:rPr lang="en-IN" dirty="0"/>
              <a:t>TTL level: normal data represented using binary fixed +5 V equivalent to logic “1”, 0V is equivalent to logic “0”, referred to as a TTL signal system is the positive logic</a:t>
            </a:r>
            <a:br>
              <a:rPr lang="en-IN" dirty="0"/>
            </a:br>
            <a:r>
              <a:rPr lang="en-IN" dirty="0"/>
              <a:t>RS232 level:-12V to -3V, equivalent to a logic “0”, +3 V to +12 V logic level equivalent to logic “1” is a negative logic.</a:t>
            </a:r>
          </a:p>
          <a:p>
            <a:endParaRPr lang="en-IN" dirty="0"/>
          </a:p>
        </p:txBody>
      </p:sp>
      <p:pic>
        <p:nvPicPr>
          <p:cNvPr id="5" name="Picture 4">
            <a:extLst>
              <a:ext uri="{FF2B5EF4-FFF2-40B4-BE49-F238E27FC236}">
                <a16:creationId xmlns:a16="http://schemas.microsoft.com/office/drawing/2014/main" id="{A7136C48-4A0B-4CB8-9572-2B1489DD2533}"/>
              </a:ext>
            </a:extLst>
          </p:cNvPr>
          <p:cNvPicPr>
            <a:picLocks noChangeAspect="1"/>
          </p:cNvPicPr>
          <p:nvPr/>
        </p:nvPicPr>
        <p:blipFill>
          <a:blip r:embed="rId2"/>
          <a:stretch>
            <a:fillRect/>
          </a:stretch>
        </p:blipFill>
        <p:spPr>
          <a:xfrm>
            <a:off x="212462" y="2059619"/>
            <a:ext cx="6366442" cy="4412965"/>
          </a:xfrm>
          <a:prstGeom prst="rect">
            <a:avLst/>
          </a:prstGeom>
        </p:spPr>
      </p:pic>
    </p:spTree>
    <p:extLst>
      <p:ext uri="{BB962C8B-B14F-4D97-AF65-F5344CB8AC3E}">
        <p14:creationId xmlns:p14="http://schemas.microsoft.com/office/powerpoint/2010/main" val="208500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7|1.5|2|1.8"/>
</p:tagLst>
</file>

<file path=ppt/tags/tag2.xml><?xml version="1.0" encoding="utf-8"?>
<p:tagLst xmlns:a="http://schemas.openxmlformats.org/drawingml/2006/main" xmlns:r="http://schemas.openxmlformats.org/officeDocument/2006/relationships" xmlns:p="http://schemas.openxmlformats.org/presentationml/2006/main">
  <p:tag name="TIMING" val="|2.2|1.6|0.7|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Words>897</Words>
  <Application>Microsoft Office PowerPoint</Application>
  <PresentationFormat>Widescreen</PresentationFormat>
  <Paragraphs>112</Paragraphs>
  <Slides>30</Slides>
  <Notes>1</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Lato</vt:lpstr>
      <vt:lpstr>Old Standard TT</vt:lpstr>
      <vt:lpstr>Office Theme</vt:lpstr>
      <vt:lpstr>PowerPoint Presentation</vt:lpstr>
      <vt:lpstr>PowerPoint Presentation</vt:lpstr>
      <vt:lpstr>PowerPoint Presentation</vt:lpstr>
      <vt:lpstr>PowerPoint Presentation</vt:lpstr>
      <vt:lpstr>PowerPoint Presentation</vt:lpstr>
      <vt:lpstr>PowerPoint Presentation</vt:lpstr>
      <vt:lpstr>Block Diagram of Project </vt:lpstr>
      <vt:lpstr>PowerPoint Presentation</vt:lpstr>
      <vt:lpstr>RS232 Standard</vt:lpstr>
      <vt:lpstr>How We Implemented it on FSM</vt:lpstr>
      <vt:lpstr>Bluetooth Receiver</vt:lpstr>
      <vt:lpstr>Frequency Division</vt:lpstr>
      <vt:lpstr>FSM</vt:lpstr>
      <vt:lpstr>Shifting and Writing</vt:lpstr>
      <vt:lpstr>Implementation</vt:lpstr>
      <vt:lpstr>PowerPoint Presentation</vt:lpstr>
      <vt:lpstr>PowerPoint Presentation</vt:lpstr>
      <vt:lpstr>Different Protocols used by various Manufacturer</vt:lpstr>
      <vt:lpstr>PowerPoint Presentation</vt:lpstr>
      <vt:lpstr>PowerPoint Presentation</vt:lpstr>
      <vt:lpstr>NEC Protocol used in LG TV</vt:lpstr>
      <vt:lpstr>PowerPoint Presentation</vt:lpstr>
      <vt:lpstr>PowerPoint Presentation</vt:lpstr>
      <vt:lpstr>PowerPoint Presentation</vt:lpstr>
      <vt:lpstr>PowerPoint Presentation</vt:lpstr>
      <vt:lpstr>Project Extension: Making Universal IR Remote applicable to all devices</vt:lpstr>
      <vt:lpstr>Project Video</vt:lpstr>
      <vt:lpstr>Conclusion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Rendla Aditya</dc:creator>
  <cp:lastModifiedBy>aksy1999@outlook.com</cp:lastModifiedBy>
  <cp:revision>109</cp:revision>
  <dcterms:created xsi:type="dcterms:W3CDTF">2017-11-14T17:01:32Z</dcterms:created>
  <dcterms:modified xsi:type="dcterms:W3CDTF">2017-11-17T22:59:19Z</dcterms:modified>
</cp:coreProperties>
</file>